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47"/>
  </p:notesMasterIdLst>
  <p:sldIdLst>
    <p:sldId id="300" r:id="rId2"/>
    <p:sldId id="259" r:id="rId3"/>
    <p:sldId id="323" r:id="rId4"/>
    <p:sldId id="324" r:id="rId5"/>
    <p:sldId id="307" r:id="rId6"/>
    <p:sldId id="308" r:id="rId7"/>
    <p:sldId id="260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261" r:id="rId22"/>
    <p:sldId id="262" r:id="rId23"/>
    <p:sldId id="325" r:id="rId24"/>
    <p:sldId id="263" r:id="rId25"/>
    <p:sldId id="264" r:id="rId26"/>
    <p:sldId id="274" r:id="rId27"/>
    <p:sldId id="275" r:id="rId28"/>
    <p:sldId id="276" r:id="rId29"/>
    <p:sldId id="279" r:id="rId30"/>
    <p:sldId id="277" r:id="rId31"/>
    <p:sldId id="278" r:id="rId32"/>
    <p:sldId id="280" r:id="rId33"/>
    <p:sldId id="282" r:id="rId34"/>
    <p:sldId id="294" r:id="rId35"/>
    <p:sldId id="295" r:id="rId36"/>
    <p:sldId id="296" r:id="rId37"/>
    <p:sldId id="297" r:id="rId38"/>
    <p:sldId id="298" r:id="rId39"/>
    <p:sldId id="301" r:id="rId40"/>
    <p:sldId id="302" r:id="rId41"/>
    <p:sldId id="303" r:id="rId42"/>
    <p:sldId id="304" r:id="rId43"/>
    <p:sldId id="305" r:id="rId44"/>
    <p:sldId id="306" r:id="rId45"/>
    <p:sldId id="299" r:id="rId4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-840" y="2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184911-7824-CD4A-A9AF-8209E1E63BC2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CA8DC727-F005-0A49-9CA7-E1B32699A950}">
      <dgm:prSet phldrT="[文本]"/>
      <dgm:spPr/>
      <dgm:t>
        <a:bodyPr/>
        <a:lstStyle/>
        <a:p>
          <a:r>
            <a:rPr lang="zh-CN" altLang="en-US" dirty="0" smtClean="0"/>
            <a:t>输入层</a:t>
          </a:r>
          <a:endParaRPr lang="zh-CN" altLang="en-US" dirty="0"/>
        </a:p>
      </dgm:t>
    </dgm:pt>
    <dgm:pt modelId="{C2335BEC-29C6-914E-B40F-F16A20C66CF4}" type="parTrans" cxnId="{DB858D62-8AB2-894F-BDE1-19F541CB7210}">
      <dgm:prSet/>
      <dgm:spPr/>
      <dgm:t>
        <a:bodyPr/>
        <a:lstStyle/>
        <a:p>
          <a:endParaRPr lang="zh-CN" altLang="en-US"/>
        </a:p>
      </dgm:t>
    </dgm:pt>
    <dgm:pt modelId="{D52746C9-DF70-4941-AC9C-8A3A0FEE2153}" type="sibTrans" cxnId="{DB858D62-8AB2-894F-BDE1-19F541CB7210}">
      <dgm:prSet/>
      <dgm:spPr/>
      <dgm:t>
        <a:bodyPr/>
        <a:lstStyle/>
        <a:p>
          <a:endParaRPr lang="zh-CN" altLang="en-US"/>
        </a:p>
      </dgm:t>
    </dgm:pt>
    <dgm:pt modelId="{D1CEDA40-9EBB-F54F-BBA7-6DC34D21C81E}">
      <dgm:prSet phldrT="[文本]"/>
      <dgm:spPr/>
      <dgm:t>
        <a:bodyPr/>
        <a:lstStyle/>
        <a:p>
          <a:r>
            <a:rPr lang="zh-CN" altLang="en-US" dirty="0" smtClean="0"/>
            <a:t>卷积层</a:t>
          </a:r>
          <a:r>
            <a:rPr lang="en-US" altLang="zh-CN" dirty="0" smtClean="0"/>
            <a:t>+ReLU</a:t>
          </a:r>
          <a:endParaRPr lang="zh-CN" altLang="en-US" dirty="0"/>
        </a:p>
      </dgm:t>
    </dgm:pt>
    <dgm:pt modelId="{E42198F2-F637-644C-BC3A-1A12C1A54004}" type="parTrans" cxnId="{FCFA8EBC-47F6-7E46-A9D8-8837DF707BCF}">
      <dgm:prSet/>
      <dgm:spPr/>
      <dgm:t>
        <a:bodyPr/>
        <a:lstStyle/>
        <a:p>
          <a:endParaRPr lang="zh-CN" altLang="en-US"/>
        </a:p>
      </dgm:t>
    </dgm:pt>
    <dgm:pt modelId="{4A080870-36B7-B744-9D2E-AB2B2F4C77FB}" type="sibTrans" cxnId="{FCFA8EBC-47F6-7E46-A9D8-8837DF707BCF}">
      <dgm:prSet/>
      <dgm:spPr/>
      <dgm:t>
        <a:bodyPr/>
        <a:lstStyle/>
        <a:p>
          <a:endParaRPr lang="zh-CN" altLang="en-US"/>
        </a:p>
      </dgm:t>
    </dgm:pt>
    <dgm:pt modelId="{51CD222A-2715-B844-B7AB-00724CF8B682}">
      <dgm:prSet phldrT="[文本]"/>
      <dgm:spPr/>
      <dgm:t>
        <a:bodyPr/>
        <a:lstStyle/>
        <a:p>
          <a:r>
            <a:rPr lang="zh-CN" altLang="en-US" dirty="0" smtClean="0"/>
            <a:t>池化层</a:t>
          </a:r>
          <a:endParaRPr lang="zh-CN" altLang="en-US" dirty="0"/>
        </a:p>
      </dgm:t>
    </dgm:pt>
    <dgm:pt modelId="{FE44F2D4-E5E6-6843-8515-8B21C6A1BDAA}" type="parTrans" cxnId="{B7944E4E-F382-AA4F-900F-6D58ED425617}">
      <dgm:prSet/>
      <dgm:spPr/>
      <dgm:t>
        <a:bodyPr/>
        <a:lstStyle/>
        <a:p>
          <a:endParaRPr lang="zh-CN" altLang="en-US"/>
        </a:p>
      </dgm:t>
    </dgm:pt>
    <dgm:pt modelId="{CC800E77-516B-2641-9C46-7103D106E382}" type="sibTrans" cxnId="{B7944E4E-F382-AA4F-900F-6D58ED425617}">
      <dgm:prSet/>
      <dgm:spPr/>
      <dgm:t>
        <a:bodyPr/>
        <a:lstStyle/>
        <a:p>
          <a:endParaRPr lang="zh-CN" altLang="en-US"/>
        </a:p>
      </dgm:t>
    </dgm:pt>
    <dgm:pt modelId="{CD236B2A-430B-5144-AEF1-CF5291946567}">
      <dgm:prSet phldrT="[文本]"/>
      <dgm:spPr/>
      <dgm:t>
        <a:bodyPr/>
        <a:lstStyle/>
        <a:p>
          <a:r>
            <a:rPr lang="zh-CN" altLang="en-US" dirty="0" smtClean="0"/>
            <a:t>卷积层</a:t>
          </a:r>
          <a:r>
            <a:rPr lang="en-US" altLang="zh-CN" dirty="0" smtClean="0"/>
            <a:t>+ReLU</a:t>
          </a:r>
          <a:endParaRPr lang="zh-CN" altLang="en-US" dirty="0"/>
        </a:p>
      </dgm:t>
    </dgm:pt>
    <dgm:pt modelId="{62A7A043-D6CD-FA43-A333-BD02B949BB58}" type="parTrans" cxnId="{C19FE2AE-B75C-CA4C-A86E-B62AE318BABA}">
      <dgm:prSet/>
      <dgm:spPr/>
      <dgm:t>
        <a:bodyPr/>
        <a:lstStyle/>
        <a:p>
          <a:endParaRPr lang="zh-CN" altLang="en-US"/>
        </a:p>
      </dgm:t>
    </dgm:pt>
    <dgm:pt modelId="{C1AAE59A-2A92-C741-93E2-291FBE298D17}" type="sibTrans" cxnId="{C19FE2AE-B75C-CA4C-A86E-B62AE318BABA}">
      <dgm:prSet/>
      <dgm:spPr/>
      <dgm:t>
        <a:bodyPr/>
        <a:lstStyle/>
        <a:p>
          <a:endParaRPr lang="zh-CN" altLang="en-US"/>
        </a:p>
      </dgm:t>
    </dgm:pt>
    <dgm:pt modelId="{82F1CFE2-562B-5F45-84C2-8538A351638A}">
      <dgm:prSet phldrT="[文本]"/>
      <dgm:spPr/>
      <dgm:t>
        <a:bodyPr/>
        <a:lstStyle/>
        <a:p>
          <a:r>
            <a:rPr lang="zh-CN" altLang="en-US" dirty="0" smtClean="0"/>
            <a:t>池化层</a:t>
          </a:r>
          <a:endParaRPr lang="zh-CN" altLang="en-US" dirty="0"/>
        </a:p>
      </dgm:t>
    </dgm:pt>
    <dgm:pt modelId="{4C0DBA05-2484-E14B-AAAF-EFAA2A8C77A6}" type="parTrans" cxnId="{3AF829EB-E483-B64D-B6DA-123AB401C00E}">
      <dgm:prSet/>
      <dgm:spPr/>
      <dgm:t>
        <a:bodyPr/>
        <a:lstStyle/>
        <a:p>
          <a:endParaRPr lang="zh-CN" altLang="en-US"/>
        </a:p>
      </dgm:t>
    </dgm:pt>
    <dgm:pt modelId="{A8FB899B-0746-C341-80BD-BD33C867B0FD}" type="sibTrans" cxnId="{3AF829EB-E483-B64D-B6DA-123AB401C00E}">
      <dgm:prSet/>
      <dgm:spPr/>
      <dgm:t>
        <a:bodyPr/>
        <a:lstStyle/>
        <a:p>
          <a:endParaRPr lang="zh-CN" altLang="en-US"/>
        </a:p>
      </dgm:t>
    </dgm:pt>
    <dgm:pt modelId="{2FE20C6D-FD53-034B-8AC8-C2350F274CC2}">
      <dgm:prSet phldrT="[文本]"/>
      <dgm:spPr/>
      <dgm:t>
        <a:bodyPr/>
        <a:lstStyle/>
        <a:p>
          <a:r>
            <a:rPr lang="zh-CN" altLang="en-US" dirty="0" smtClean="0"/>
            <a:t>全连接层</a:t>
          </a:r>
          <a:endParaRPr lang="zh-CN" altLang="en-US" dirty="0"/>
        </a:p>
      </dgm:t>
    </dgm:pt>
    <dgm:pt modelId="{EBBC0FAA-5332-0746-BF31-2A68BB7BE9C4}" type="parTrans" cxnId="{730053D2-4B17-874D-8541-AB39380B3134}">
      <dgm:prSet/>
      <dgm:spPr/>
      <dgm:t>
        <a:bodyPr/>
        <a:lstStyle/>
        <a:p>
          <a:endParaRPr lang="zh-CN" altLang="en-US"/>
        </a:p>
      </dgm:t>
    </dgm:pt>
    <dgm:pt modelId="{5D3A0302-D7BE-3740-8306-768C8CCB8BA2}" type="sibTrans" cxnId="{730053D2-4B17-874D-8541-AB39380B3134}">
      <dgm:prSet/>
      <dgm:spPr/>
      <dgm:t>
        <a:bodyPr/>
        <a:lstStyle/>
        <a:p>
          <a:endParaRPr lang="zh-CN" altLang="en-US"/>
        </a:p>
      </dgm:t>
    </dgm:pt>
    <dgm:pt modelId="{0103C446-B5E0-B949-B199-C6A8DE01B9E7}">
      <dgm:prSet phldrT="[文本]"/>
      <dgm:spPr/>
      <dgm:t>
        <a:bodyPr/>
        <a:lstStyle/>
        <a:p>
          <a:r>
            <a:rPr lang="zh-CN" altLang="en-US" dirty="0" smtClean="0"/>
            <a:t>全连接层</a:t>
          </a:r>
          <a:endParaRPr lang="zh-CN" altLang="en-US" dirty="0"/>
        </a:p>
      </dgm:t>
    </dgm:pt>
    <dgm:pt modelId="{098A401C-3604-2341-ADDB-AEC862B53B21}" type="parTrans" cxnId="{E26B1052-61B5-CB4D-A383-07B549E6173A}">
      <dgm:prSet/>
      <dgm:spPr/>
      <dgm:t>
        <a:bodyPr/>
        <a:lstStyle/>
        <a:p>
          <a:endParaRPr lang="zh-CN" altLang="en-US"/>
        </a:p>
      </dgm:t>
    </dgm:pt>
    <dgm:pt modelId="{08D732C9-46B9-444E-97C0-E0932B6977FD}" type="sibTrans" cxnId="{E26B1052-61B5-CB4D-A383-07B549E6173A}">
      <dgm:prSet/>
      <dgm:spPr/>
      <dgm:t>
        <a:bodyPr/>
        <a:lstStyle/>
        <a:p>
          <a:endParaRPr lang="zh-CN" altLang="en-US"/>
        </a:p>
      </dgm:t>
    </dgm:pt>
    <dgm:pt modelId="{351CAFF3-F7FA-644F-859E-2977FB7A5097}">
      <dgm:prSet phldrT="[文本]"/>
      <dgm:spPr/>
      <dgm:t>
        <a:bodyPr/>
        <a:lstStyle/>
        <a:p>
          <a:r>
            <a:rPr lang="zh-CN" altLang="en-US" dirty="0" smtClean="0"/>
            <a:t>输出层</a:t>
          </a:r>
          <a:endParaRPr lang="zh-CN" altLang="en-US" dirty="0"/>
        </a:p>
      </dgm:t>
    </dgm:pt>
    <dgm:pt modelId="{765C9B03-8C3F-794B-8761-56403874E15E}" type="parTrans" cxnId="{CEF182B1-06B6-5444-A06C-C00ACD2FF94D}">
      <dgm:prSet/>
      <dgm:spPr/>
      <dgm:t>
        <a:bodyPr/>
        <a:lstStyle/>
        <a:p>
          <a:endParaRPr lang="zh-CN" altLang="en-US"/>
        </a:p>
      </dgm:t>
    </dgm:pt>
    <dgm:pt modelId="{8712DB41-0420-CE4E-9350-420FEB93DFED}" type="sibTrans" cxnId="{CEF182B1-06B6-5444-A06C-C00ACD2FF94D}">
      <dgm:prSet/>
      <dgm:spPr/>
      <dgm:t>
        <a:bodyPr/>
        <a:lstStyle/>
        <a:p>
          <a:endParaRPr lang="zh-CN" altLang="en-US"/>
        </a:p>
      </dgm:t>
    </dgm:pt>
    <dgm:pt modelId="{3467F5A9-C993-8A4A-AAB5-B6A9D141407F}" type="pres">
      <dgm:prSet presAssocID="{CB184911-7824-CD4A-A9AF-8209E1E63BC2}" presName="Name0" presStyleCnt="0">
        <dgm:presLayoutVars>
          <dgm:dir/>
          <dgm:resizeHandles val="exact"/>
        </dgm:presLayoutVars>
      </dgm:prSet>
      <dgm:spPr/>
    </dgm:pt>
    <dgm:pt modelId="{340A9E65-3F88-674E-B12A-506F40BC1990}" type="pres">
      <dgm:prSet presAssocID="{CA8DC727-F005-0A49-9CA7-E1B32699A950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AAEE042-57C6-D740-A784-3D86C5187462}" type="pres">
      <dgm:prSet presAssocID="{D52746C9-DF70-4941-AC9C-8A3A0FEE2153}" presName="sibTrans" presStyleLbl="sibTrans2D1" presStyleIdx="0" presStyleCnt="7"/>
      <dgm:spPr/>
      <dgm:t>
        <a:bodyPr/>
        <a:lstStyle/>
        <a:p>
          <a:endParaRPr lang="zh-CN" altLang="en-US"/>
        </a:p>
      </dgm:t>
    </dgm:pt>
    <dgm:pt modelId="{31DD9A90-8E9D-7E4A-8FBA-7AD7274D2140}" type="pres">
      <dgm:prSet presAssocID="{D52746C9-DF70-4941-AC9C-8A3A0FEE2153}" presName="connectorText" presStyleLbl="sibTrans2D1" presStyleIdx="0" presStyleCnt="7"/>
      <dgm:spPr/>
      <dgm:t>
        <a:bodyPr/>
        <a:lstStyle/>
        <a:p>
          <a:endParaRPr lang="zh-CN" altLang="en-US"/>
        </a:p>
      </dgm:t>
    </dgm:pt>
    <dgm:pt modelId="{72561A5A-355C-E540-9CB7-50C5020D7B4F}" type="pres">
      <dgm:prSet presAssocID="{CD236B2A-430B-5144-AEF1-CF5291946567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0B9F72-BB87-8143-ABB8-FAC6001B411B}" type="pres">
      <dgm:prSet presAssocID="{C1AAE59A-2A92-C741-93E2-291FBE298D17}" presName="sibTrans" presStyleLbl="sibTrans2D1" presStyleIdx="1" presStyleCnt="7"/>
      <dgm:spPr/>
      <dgm:t>
        <a:bodyPr/>
        <a:lstStyle/>
        <a:p>
          <a:endParaRPr lang="zh-CN" altLang="en-US"/>
        </a:p>
      </dgm:t>
    </dgm:pt>
    <dgm:pt modelId="{EFCED684-1FCA-CE43-95BE-296426459A61}" type="pres">
      <dgm:prSet presAssocID="{C1AAE59A-2A92-C741-93E2-291FBE298D17}" presName="connectorText" presStyleLbl="sibTrans2D1" presStyleIdx="1" presStyleCnt="7"/>
      <dgm:spPr/>
      <dgm:t>
        <a:bodyPr/>
        <a:lstStyle/>
        <a:p>
          <a:endParaRPr lang="zh-CN" altLang="en-US"/>
        </a:p>
      </dgm:t>
    </dgm:pt>
    <dgm:pt modelId="{B4DCAFE3-BEA4-EA45-BFDB-6197A4956E10}" type="pres">
      <dgm:prSet presAssocID="{82F1CFE2-562B-5F45-84C2-8538A351638A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D33A52-C6C3-3443-BE4C-F78435594A5E}" type="pres">
      <dgm:prSet presAssocID="{A8FB899B-0746-C341-80BD-BD33C867B0FD}" presName="sibTrans" presStyleLbl="sibTrans2D1" presStyleIdx="2" presStyleCnt="7"/>
      <dgm:spPr/>
      <dgm:t>
        <a:bodyPr/>
        <a:lstStyle/>
        <a:p>
          <a:endParaRPr lang="zh-CN" altLang="en-US"/>
        </a:p>
      </dgm:t>
    </dgm:pt>
    <dgm:pt modelId="{BFCC172B-1529-A74F-920F-8D455076C4B7}" type="pres">
      <dgm:prSet presAssocID="{A8FB899B-0746-C341-80BD-BD33C867B0FD}" presName="connectorText" presStyleLbl="sibTrans2D1" presStyleIdx="2" presStyleCnt="7"/>
      <dgm:spPr/>
      <dgm:t>
        <a:bodyPr/>
        <a:lstStyle/>
        <a:p>
          <a:endParaRPr lang="zh-CN" altLang="en-US"/>
        </a:p>
      </dgm:t>
    </dgm:pt>
    <dgm:pt modelId="{7DBB69C1-D688-F940-9554-5793DED1FCEF}" type="pres">
      <dgm:prSet presAssocID="{D1CEDA40-9EBB-F54F-BBA7-6DC34D21C81E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AC92DDA-8931-5240-9264-06245BA72EB5}" type="pres">
      <dgm:prSet presAssocID="{4A080870-36B7-B744-9D2E-AB2B2F4C77FB}" presName="sibTrans" presStyleLbl="sibTrans2D1" presStyleIdx="3" presStyleCnt="7"/>
      <dgm:spPr/>
      <dgm:t>
        <a:bodyPr/>
        <a:lstStyle/>
        <a:p>
          <a:endParaRPr lang="zh-CN" altLang="en-US"/>
        </a:p>
      </dgm:t>
    </dgm:pt>
    <dgm:pt modelId="{3674506A-26B0-904D-A3FA-EA777E512A56}" type="pres">
      <dgm:prSet presAssocID="{4A080870-36B7-B744-9D2E-AB2B2F4C77FB}" presName="connectorText" presStyleLbl="sibTrans2D1" presStyleIdx="3" presStyleCnt="7"/>
      <dgm:spPr/>
      <dgm:t>
        <a:bodyPr/>
        <a:lstStyle/>
        <a:p>
          <a:endParaRPr lang="zh-CN" altLang="en-US"/>
        </a:p>
      </dgm:t>
    </dgm:pt>
    <dgm:pt modelId="{FFE92B9D-8A75-7B43-9975-0D535AD422FD}" type="pres">
      <dgm:prSet presAssocID="{51CD222A-2715-B844-B7AB-00724CF8B682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AC8030D-0E5A-7749-9B5A-902D24F1B3C7}" type="pres">
      <dgm:prSet presAssocID="{CC800E77-516B-2641-9C46-7103D106E382}" presName="sibTrans" presStyleLbl="sibTrans2D1" presStyleIdx="4" presStyleCnt="7"/>
      <dgm:spPr/>
      <dgm:t>
        <a:bodyPr/>
        <a:lstStyle/>
        <a:p>
          <a:endParaRPr lang="zh-CN" altLang="en-US"/>
        </a:p>
      </dgm:t>
    </dgm:pt>
    <dgm:pt modelId="{C1154397-5954-2C45-B122-316974BAF086}" type="pres">
      <dgm:prSet presAssocID="{CC800E77-516B-2641-9C46-7103D106E382}" presName="connectorText" presStyleLbl="sibTrans2D1" presStyleIdx="4" presStyleCnt="7"/>
      <dgm:spPr/>
      <dgm:t>
        <a:bodyPr/>
        <a:lstStyle/>
        <a:p>
          <a:endParaRPr lang="zh-CN" altLang="en-US"/>
        </a:p>
      </dgm:t>
    </dgm:pt>
    <dgm:pt modelId="{C0D4290C-1C90-9D4B-B7CB-CB1AF9727FB9}" type="pres">
      <dgm:prSet presAssocID="{2FE20C6D-FD53-034B-8AC8-C2350F274CC2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40E77F-F4FC-4348-8838-60BD25970F4C}" type="pres">
      <dgm:prSet presAssocID="{5D3A0302-D7BE-3740-8306-768C8CCB8BA2}" presName="sibTrans" presStyleLbl="sibTrans2D1" presStyleIdx="5" presStyleCnt="7"/>
      <dgm:spPr/>
      <dgm:t>
        <a:bodyPr/>
        <a:lstStyle/>
        <a:p>
          <a:endParaRPr lang="zh-CN" altLang="en-US"/>
        </a:p>
      </dgm:t>
    </dgm:pt>
    <dgm:pt modelId="{59BDCE9F-C63F-1B40-A519-4261F412C940}" type="pres">
      <dgm:prSet presAssocID="{5D3A0302-D7BE-3740-8306-768C8CCB8BA2}" presName="connectorText" presStyleLbl="sibTrans2D1" presStyleIdx="5" presStyleCnt="7"/>
      <dgm:spPr/>
      <dgm:t>
        <a:bodyPr/>
        <a:lstStyle/>
        <a:p>
          <a:endParaRPr lang="zh-CN" altLang="en-US"/>
        </a:p>
      </dgm:t>
    </dgm:pt>
    <dgm:pt modelId="{EF69F727-6428-924D-8B15-C0DA15F7DDF7}" type="pres">
      <dgm:prSet presAssocID="{0103C446-B5E0-B949-B199-C6A8DE01B9E7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2909785-1402-8949-966F-B783F02F9D9E}" type="pres">
      <dgm:prSet presAssocID="{08D732C9-46B9-444E-97C0-E0932B6977FD}" presName="sibTrans" presStyleLbl="sibTrans2D1" presStyleIdx="6" presStyleCnt="7"/>
      <dgm:spPr/>
      <dgm:t>
        <a:bodyPr/>
        <a:lstStyle/>
        <a:p>
          <a:endParaRPr lang="zh-CN" altLang="en-US"/>
        </a:p>
      </dgm:t>
    </dgm:pt>
    <dgm:pt modelId="{A9678D02-904F-0045-A88E-104610C74116}" type="pres">
      <dgm:prSet presAssocID="{08D732C9-46B9-444E-97C0-E0932B6977FD}" presName="connectorText" presStyleLbl="sibTrans2D1" presStyleIdx="6" presStyleCnt="7"/>
      <dgm:spPr/>
      <dgm:t>
        <a:bodyPr/>
        <a:lstStyle/>
        <a:p>
          <a:endParaRPr lang="zh-CN" altLang="en-US"/>
        </a:p>
      </dgm:t>
    </dgm:pt>
    <dgm:pt modelId="{EEB1C50B-DD47-2749-8A85-3A90A2553D87}" type="pres">
      <dgm:prSet presAssocID="{351CAFF3-F7FA-644F-859E-2977FB7A5097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AF829EB-E483-B64D-B6DA-123AB401C00E}" srcId="{CB184911-7824-CD4A-A9AF-8209E1E63BC2}" destId="{82F1CFE2-562B-5F45-84C2-8538A351638A}" srcOrd="2" destOrd="0" parTransId="{4C0DBA05-2484-E14B-AAAF-EFAA2A8C77A6}" sibTransId="{A8FB899B-0746-C341-80BD-BD33C867B0FD}"/>
    <dgm:cxn modelId="{FCFA8EBC-47F6-7E46-A9D8-8837DF707BCF}" srcId="{CB184911-7824-CD4A-A9AF-8209E1E63BC2}" destId="{D1CEDA40-9EBB-F54F-BBA7-6DC34D21C81E}" srcOrd="3" destOrd="0" parTransId="{E42198F2-F637-644C-BC3A-1A12C1A54004}" sibTransId="{4A080870-36B7-B744-9D2E-AB2B2F4C77FB}"/>
    <dgm:cxn modelId="{82B19599-B677-0641-8FEC-6C2700C75B7D}" type="presOf" srcId="{CD236B2A-430B-5144-AEF1-CF5291946567}" destId="{72561A5A-355C-E540-9CB7-50C5020D7B4F}" srcOrd="0" destOrd="0" presId="urn:microsoft.com/office/officeart/2005/8/layout/process1"/>
    <dgm:cxn modelId="{B7944E4E-F382-AA4F-900F-6D58ED425617}" srcId="{CB184911-7824-CD4A-A9AF-8209E1E63BC2}" destId="{51CD222A-2715-B844-B7AB-00724CF8B682}" srcOrd="4" destOrd="0" parTransId="{FE44F2D4-E5E6-6843-8515-8B21C6A1BDAA}" sibTransId="{CC800E77-516B-2641-9C46-7103D106E382}"/>
    <dgm:cxn modelId="{EE385391-1417-9844-8BBE-987A1859DC75}" type="presOf" srcId="{C1AAE59A-2A92-C741-93E2-291FBE298D17}" destId="{9E0B9F72-BB87-8143-ABB8-FAC6001B411B}" srcOrd="0" destOrd="0" presId="urn:microsoft.com/office/officeart/2005/8/layout/process1"/>
    <dgm:cxn modelId="{9C0E377D-DC34-794C-8413-1FDBEE6AF543}" type="presOf" srcId="{2FE20C6D-FD53-034B-8AC8-C2350F274CC2}" destId="{C0D4290C-1C90-9D4B-B7CB-CB1AF9727FB9}" srcOrd="0" destOrd="0" presId="urn:microsoft.com/office/officeart/2005/8/layout/process1"/>
    <dgm:cxn modelId="{730053D2-4B17-874D-8541-AB39380B3134}" srcId="{CB184911-7824-CD4A-A9AF-8209E1E63BC2}" destId="{2FE20C6D-FD53-034B-8AC8-C2350F274CC2}" srcOrd="5" destOrd="0" parTransId="{EBBC0FAA-5332-0746-BF31-2A68BB7BE9C4}" sibTransId="{5D3A0302-D7BE-3740-8306-768C8CCB8BA2}"/>
    <dgm:cxn modelId="{E7A6FEBC-F9FD-CA48-BB13-FCF2281200BB}" type="presOf" srcId="{4A080870-36B7-B744-9D2E-AB2B2F4C77FB}" destId="{3674506A-26B0-904D-A3FA-EA777E512A56}" srcOrd="1" destOrd="0" presId="urn:microsoft.com/office/officeart/2005/8/layout/process1"/>
    <dgm:cxn modelId="{07A9BCFC-E004-7048-98DF-9B56F22CC6C0}" type="presOf" srcId="{08D732C9-46B9-444E-97C0-E0932B6977FD}" destId="{A9678D02-904F-0045-A88E-104610C74116}" srcOrd="1" destOrd="0" presId="urn:microsoft.com/office/officeart/2005/8/layout/process1"/>
    <dgm:cxn modelId="{DB858D62-8AB2-894F-BDE1-19F541CB7210}" srcId="{CB184911-7824-CD4A-A9AF-8209E1E63BC2}" destId="{CA8DC727-F005-0A49-9CA7-E1B32699A950}" srcOrd="0" destOrd="0" parTransId="{C2335BEC-29C6-914E-B40F-F16A20C66CF4}" sibTransId="{D52746C9-DF70-4941-AC9C-8A3A0FEE2153}"/>
    <dgm:cxn modelId="{3FA3A285-7E0C-C24C-A59B-84233D715730}" type="presOf" srcId="{CC800E77-516B-2641-9C46-7103D106E382}" destId="{C1154397-5954-2C45-B122-316974BAF086}" srcOrd="1" destOrd="0" presId="urn:microsoft.com/office/officeart/2005/8/layout/process1"/>
    <dgm:cxn modelId="{C584F494-CF9D-F04B-8078-932A95FB7B69}" type="presOf" srcId="{51CD222A-2715-B844-B7AB-00724CF8B682}" destId="{FFE92B9D-8A75-7B43-9975-0D535AD422FD}" srcOrd="0" destOrd="0" presId="urn:microsoft.com/office/officeart/2005/8/layout/process1"/>
    <dgm:cxn modelId="{A95E1EE4-E417-8843-BCD6-ED9EBE8766A5}" type="presOf" srcId="{CC800E77-516B-2641-9C46-7103D106E382}" destId="{CAC8030D-0E5A-7749-9B5A-902D24F1B3C7}" srcOrd="0" destOrd="0" presId="urn:microsoft.com/office/officeart/2005/8/layout/process1"/>
    <dgm:cxn modelId="{82425F45-10FB-EF47-8A14-EC869A3D920D}" type="presOf" srcId="{CB184911-7824-CD4A-A9AF-8209E1E63BC2}" destId="{3467F5A9-C993-8A4A-AAB5-B6A9D141407F}" srcOrd="0" destOrd="0" presId="urn:microsoft.com/office/officeart/2005/8/layout/process1"/>
    <dgm:cxn modelId="{BC9FAB2D-D3B0-6644-AC7F-96CBC6DEB6B5}" type="presOf" srcId="{CA8DC727-F005-0A49-9CA7-E1B32699A950}" destId="{340A9E65-3F88-674E-B12A-506F40BC1990}" srcOrd="0" destOrd="0" presId="urn:microsoft.com/office/officeart/2005/8/layout/process1"/>
    <dgm:cxn modelId="{AA581671-057E-5344-90A9-E1474A7AEF83}" type="presOf" srcId="{5D3A0302-D7BE-3740-8306-768C8CCB8BA2}" destId="{A040E77F-F4FC-4348-8838-60BD25970F4C}" srcOrd="0" destOrd="0" presId="urn:microsoft.com/office/officeart/2005/8/layout/process1"/>
    <dgm:cxn modelId="{3326A8FC-914B-4D44-ABDB-333FCB3FF1A0}" type="presOf" srcId="{4A080870-36B7-B744-9D2E-AB2B2F4C77FB}" destId="{CAC92DDA-8931-5240-9264-06245BA72EB5}" srcOrd="0" destOrd="0" presId="urn:microsoft.com/office/officeart/2005/8/layout/process1"/>
    <dgm:cxn modelId="{AB8074A0-22F4-AE40-B7A6-AA0AA5DF57A8}" type="presOf" srcId="{D52746C9-DF70-4941-AC9C-8A3A0FEE2153}" destId="{31DD9A90-8E9D-7E4A-8FBA-7AD7274D2140}" srcOrd="1" destOrd="0" presId="urn:microsoft.com/office/officeart/2005/8/layout/process1"/>
    <dgm:cxn modelId="{067B1C71-4599-B147-86FA-644693DD5147}" type="presOf" srcId="{08D732C9-46B9-444E-97C0-E0932B6977FD}" destId="{C2909785-1402-8949-966F-B783F02F9D9E}" srcOrd="0" destOrd="0" presId="urn:microsoft.com/office/officeart/2005/8/layout/process1"/>
    <dgm:cxn modelId="{CEF182B1-06B6-5444-A06C-C00ACD2FF94D}" srcId="{CB184911-7824-CD4A-A9AF-8209E1E63BC2}" destId="{351CAFF3-F7FA-644F-859E-2977FB7A5097}" srcOrd="7" destOrd="0" parTransId="{765C9B03-8C3F-794B-8761-56403874E15E}" sibTransId="{8712DB41-0420-CE4E-9350-420FEB93DFED}"/>
    <dgm:cxn modelId="{6E63835D-4DEA-5F4A-9973-C39F3D08F307}" type="presOf" srcId="{D1CEDA40-9EBB-F54F-BBA7-6DC34D21C81E}" destId="{7DBB69C1-D688-F940-9554-5793DED1FCEF}" srcOrd="0" destOrd="0" presId="urn:microsoft.com/office/officeart/2005/8/layout/process1"/>
    <dgm:cxn modelId="{C19FE2AE-B75C-CA4C-A86E-B62AE318BABA}" srcId="{CB184911-7824-CD4A-A9AF-8209E1E63BC2}" destId="{CD236B2A-430B-5144-AEF1-CF5291946567}" srcOrd="1" destOrd="0" parTransId="{62A7A043-D6CD-FA43-A333-BD02B949BB58}" sibTransId="{C1AAE59A-2A92-C741-93E2-291FBE298D17}"/>
    <dgm:cxn modelId="{8125FCE1-7AAF-DC4F-B657-AA6961744FB7}" type="presOf" srcId="{351CAFF3-F7FA-644F-859E-2977FB7A5097}" destId="{EEB1C50B-DD47-2749-8A85-3A90A2553D87}" srcOrd="0" destOrd="0" presId="urn:microsoft.com/office/officeart/2005/8/layout/process1"/>
    <dgm:cxn modelId="{E7F819F2-4E85-9040-8625-C6046872082C}" type="presOf" srcId="{D52746C9-DF70-4941-AC9C-8A3A0FEE2153}" destId="{EAAEE042-57C6-D740-A784-3D86C5187462}" srcOrd="0" destOrd="0" presId="urn:microsoft.com/office/officeart/2005/8/layout/process1"/>
    <dgm:cxn modelId="{CF511B42-CEA7-4B4D-A997-B0A3D27D8F1E}" type="presOf" srcId="{5D3A0302-D7BE-3740-8306-768C8CCB8BA2}" destId="{59BDCE9F-C63F-1B40-A519-4261F412C940}" srcOrd="1" destOrd="0" presId="urn:microsoft.com/office/officeart/2005/8/layout/process1"/>
    <dgm:cxn modelId="{48AD1F87-B06B-7247-A128-AB356D00111D}" type="presOf" srcId="{A8FB899B-0746-C341-80BD-BD33C867B0FD}" destId="{A0D33A52-C6C3-3443-BE4C-F78435594A5E}" srcOrd="0" destOrd="0" presId="urn:microsoft.com/office/officeart/2005/8/layout/process1"/>
    <dgm:cxn modelId="{D720395F-833F-C34E-92B2-4AA5E120B39B}" type="presOf" srcId="{82F1CFE2-562B-5F45-84C2-8538A351638A}" destId="{B4DCAFE3-BEA4-EA45-BFDB-6197A4956E10}" srcOrd="0" destOrd="0" presId="urn:microsoft.com/office/officeart/2005/8/layout/process1"/>
    <dgm:cxn modelId="{9924CF8D-6208-7A4C-A168-486D60683E8B}" type="presOf" srcId="{A8FB899B-0746-C341-80BD-BD33C867B0FD}" destId="{BFCC172B-1529-A74F-920F-8D455076C4B7}" srcOrd="1" destOrd="0" presId="urn:microsoft.com/office/officeart/2005/8/layout/process1"/>
    <dgm:cxn modelId="{2FF9688C-7E89-694D-AF1B-0ABFCA364573}" type="presOf" srcId="{C1AAE59A-2A92-C741-93E2-291FBE298D17}" destId="{EFCED684-1FCA-CE43-95BE-296426459A61}" srcOrd="1" destOrd="0" presId="urn:microsoft.com/office/officeart/2005/8/layout/process1"/>
    <dgm:cxn modelId="{E60FE26C-9398-2546-BCF0-428638B9CC8A}" type="presOf" srcId="{0103C446-B5E0-B949-B199-C6A8DE01B9E7}" destId="{EF69F727-6428-924D-8B15-C0DA15F7DDF7}" srcOrd="0" destOrd="0" presId="urn:microsoft.com/office/officeart/2005/8/layout/process1"/>
    <dgm:cxn modelId="{E26B1052-61B5-CB4D-A383-07B549E6173A}" srcId="{CB184911-7824-CD4A-A9AF-8209E1E63BC2}" destId="{0103C446-B5E0-B949-B199-C6A8DE01B9E7}" srcOrd="6" destOrd="0" parTransId="{098A401C-3604-2341-ADDB-AEC862B53B21}" sibTransId="{08D732C9-46B9-444E-97C0-E0932B6977FD}"/>
    <dgm:cxn modelId="{E56B616C-F2F5-0944-A9D3-83A18103B414}" type="presParOf" srcId="{3467F5A9-C993-8A4A-AAB5-B6A9D141407F}" destId="{340A9E65-3F88-674E-B12A-506F40BC1990}" srcOrd="0" destOrd="0" presId="urn:microsoft.com/office/officeart/2005/8/layout/process1"/>
    <dgm:cxn modelId="{39AFF8B5-5348-CD4B-94D9-1D737D0681D0}" type="presParOf" srcId="{3467F5A9-C993-8A4A-AAB5-B6A9D141407F}" destId="{EAAEE042-57C6-D740-A784-3D86C5187462}" srcOrd="1" destOrd="0" presId="urn:microsoft.com/office/officeart/2005/8/layout/process1"/>
    <dgm:cxn modelId="{B502E288-018C-664E-B4F3-14F89129F9F7}" type="presParOf" srcId="{EAAEE042-57C6-D740-A784-3D86C5187462}" destId="{31DD9A90-8E9D-7E4A-8FBA-7AD7274D2140}" srcOrd="0" destOrd="0" presId="urn:microsoft.com/office/officeart/2005/8/layout/process1"/>
    <dgm:cxn modelId="{6EEF6707-FA34-B84F-A1CA-E5054878F231}" type="presParOf" srcId="{3467F5A9-C993-8A4A-AAB5-B6A9D141407F}" destId="{72561A5A-355C-E540-9CB7-50C5020D7B4F}" srcOrd="2" destOrd="0" presId="urn:microsoft.com/office/officeart/2005/8/layout/process1"/>
    <dgm:cxn modelId="{E1476D7F-555A-5046-A704-00524EDDF4D9}" type="presParOf" srcId="{3467F5A9-C993-8A4A-AAB5-B6A9D141407F}" destId="{9E0B9F72-BB87-8143-ABB8-FAC6001B411B}" srcOrd="3" destOrd="0" presId="urn:microsoft.com/office/officeart/2005/8/layout/process1"/>
    <dgm:cxn modelId="{DA75918A-063B-8A47-A296-994F986F10CC}" type="presParOf" srcId="{9E0B9F72-BB87-8143-ABB8-FAC6001B411B}" destId="{EFCED684-1FCA-CE43-95BE-296426459A61}" srcOrd="0" destOrd="0" presId="urn:microsoft.com/office/officeart/2005/8/layout/process1"/>
    <dgm:cxn modelId="{380AFD42-BF2D-0C4C-A52D-B5FA5DC8D1D1}" type="presParOf" srcId="{3467F5A9-C993-8A4A-AAB5-B6A9D141407F}" destId="{B4DCAFE3-BEA4-EA45-BFDB-6197A4956E10}" srcOrd="4" destOrd="0" presId="urn:microsoft.com/office/officeart/2005/8/layout/process1"/>
    <dgm:cxn modelId="{59FFEA91-F077-664C-9237-437625DE24C9}" type="presParOf" srcId="{3467F5A9-C993-8A4A-AAB5-B6A9D141407F}" destId="{A0D33A52-C6C3-3443-BE4C-F78435594A5E}" srcOrd="5" destOrd="0" presId="urn:microsoft.com/office/officeart/2005/8/layout/process1"/>
    <dgm:cxn modelId="{0DB06CD6-34F9-D14A-8357-78D7BB771783}" type="presParOf" srcId="{A0D33A52-C6C3-3443-BE4C-F78435594A5E}" destId="{BFCC172B-1529-A74F-920F-8D455076C4B7}" srcOrd="0" destOrd="0" presId="urn:microsoft.com/office/officeart/2005/8/layout/process1"/>
    <dgm:cxn modelId="{40B67FF6-7E78-094B-8203-7C698313C468}" type="presParOf" srcId="{3467F5A9-C993-8A4A-AAB5-B6A9D141407F}" destId="{7DBB69C1-D688-F940-9554-5793DED1FCEF}" srcOrd="6" destOrd="0" presId="urn:microsoft.com/office/officeart/2005/8/layout/process1"/>
    <dgm:cxn modelId="{8A37E2FE-FB6B-744B-9A6C-A8C919E2A683}" type="presParOf" srcId="{3467F5A9-C993-8A4A-AAB5-B6A9D141407F}" destId="{CAC92DDA-8931-5240-9264-06245BA72EB5}" srcOrd="7" destOrd="0" presId="urn:microsoft.com/office/officeart/2005/8/layout/process1"/>
    <dgm:cxn modelId="{A5F95D10-DF0D-0E41-BEFD-576C35AA8284}" type="presParOf" srcId="{CAC92DDA-8931-5240-9264-06245BA72EB5}" destId="{3674506A-26B0-904D-A3FA-EA777E512A56}" srcOrd="0" destOrd="0" presId="urn:microsoft.com/office/officeart/2005/8/layout/process1"/>
    <dgm:cxn modelId="{CA2B7F3B-BBAB-5D4E-B7C3-09BB0071FE5D}" type="presParOf" srcId="{3467F5A9-C993-8A4A-AAB5-B6A9D141407F}" destId="{FFE92B9D-8A75-7B43-9975-0D535AD422FD}" srcOrd="8" destOrd="0" presId="urn:microsoft.com/office/officeart/2005/8/layout/process1"/>
    <dgm:cxn modelId="{B0177AD6-7ACE-9043-9656-FADEE99204E2}" type="presParOf" srcId="{3467F5A9-C993-8A4A-AAB5-B6A9D141407F}" destId="{CAC8030D-0E5A-7749-9B5A-902D24F1B3C7}" srcOrd="9" destOrd="0" presId="urn:microsoft.com/office/officeart/2005/8/layout/process1"/>
    <dgm:cxn modelId="{5B250B43-3BAA-C64E-8055-AF4B5CEE90C0}" type="presParOf" srcId="{CAC8030D-0E5A-7749-9B5A-902D24F1B3C7}" destId="{C1154397-5954-2C45-B122-316974BAF086}" srcOrd="0" destOrd="0" presId="urn:microsoft.com/office/officeart/2005/8/layout/process1"/>
    <dgm:cxn modelId="{028D6762-8BDB-504D-B0A7-4F88843AB388}" type="presParOf" srcId="{3467F5A9-C993-8A4A-AAB5-B6A9D141407F}" destId="{C0D4290C-1C90-9D4B-B7CB-CB1AF9727FB9}" srcOrd="10" destOrd="0" presId="urn:microsoft.com/office/officeart/2005/8/layout/process1"/>
    <dgm:cxn modelId="{7276D71E-1BD9-6C40-905B-857FCF4D7327}" type="presParOf" srcId="{3467F5A9-C993-8A4A-AAB5-B6A9D141407F}" destId="{A040E77F-F4FC-4348-8838-60BD25970F4C}" srcOrd="11" destOrd="0" presId="urn:microsoft.com/office/officeart/2005/8/layout/process1"/>
    <dgm:cxn modelId="{77D40114-B100-014C-AA15-DCA7EDC6D62A}" type="presParOf" srcId="{A040E77F-F4FC-4348-8838-60BD25970F4C}" destId="{59BDCE9F-C63F-1B40-A519-4261F412C940}" srcOrd="0" destOrd="0" presId="urn:microsoft.com/office/officeart/2005/8/layout/process1"/>
    <dgm:cxn modelId="{F2146831-98EA-7D4E-B6DB-CE6904401473}" type="presParOf" srcId="{3467F5A9-C993-8A4A-AAB5-B6A9D141407F}" destId="{EF69F727-6428-924D-8B15-C0DA15F7DDF7}" srcOrd="12" destOrd="0" presId="urn:microsoft.com/office/officeart/2005/8/layout/process1"/>
    <dgm:cxn modelId="{41D14E61-ECF7-EE49-80F7-71008B209E72}" type="presParOf" srcId="{3467F5A9-C993-8A4A-AAB5-B6A9D141407F}" destId="{C2909785-1402-8949-966F-B783F02F9D9E}" srcOrd="13" destOrd="0" presId="urn:microsoft.com/office/officeart/2005/8/layout/process1"/>
    <dgm:cxn modelId="{7FB41FF8-26CE-0641-9B3F-3AF4E153428B}" type="presParOf" srcId="{C2909785-1402-8949-966F-B783F02F9D9E}" destId="{A9678D02-904F-0045-A88E-104610C74116}" srcOrd="0" destOrd="0" presId="urn:microsoft.com/office/officeart/2005/8/layout/process1"/>
    <dgm:cxn modelId="{32B800DE-A218-2F4E-B498-D7BDDCCEF2C1}" type="presParOf" srcId="{3467F5A9-C993-8A4A-AAB5-B6A9D141407F}" destId="{EEB1C50B-DD47-2749-8A85-3A90A2553D87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0A9E65-3F88-674E-B12A-506F40BC1990}">
      <dsp:nvSpPr>
        <dsp:cNvPr id="0" name=""/>
        <dsp:cNvSpPr/>
      </dsp:nvSpPr>
      <dsp:spPr>
        <a:xfrm>
          <a:off x="2867" y="1386753"/>
          <a:ext cx="776364" cy="6118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输入层</a:t>
          </a:r>
          <a:endParaRPr lang="zh-CN" altLang="en-US" sz="1500" kern="1200" dirty="0"/>
        </a:p>
      </dsp:txBody>
      <dsp:txXfrm>
        <a:off x="20787" y="1404673"/>
        <a:ext cx="740524" cy="576001"/>
      </dsp:txXfrm>
    </dsp:sp>
    <dsp:sp modelId="{EAAEE042-57C6-D740-A784-3D86C5187462}">
      <dsp:nvSpPr>
        <dsp:cNvPr id="0" name=""/>
        <dsp:cNvSpPr/>
      </dsp:nvSpPr>
      <dsp:spPr>
        <a:xfrm>
          <a:off x="856868" y="1596405"/>
          <a:ext cx="164589" cy="1925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800" kern="1200"/>
        </a:p>
      </dsp:txBody>
      <dsp:txXfrm>
        <a:off x="856868" y="1634913"/>
        <a:ext cx="115212" cy="115522"/>
      </dsp:txXfrm>
    </dsp:sp>
    <dsp:sp modelId="{72561A5A-355C-E540-9CB7-50C5020D7B4F}">
      <dsp:nvSpPr>
        <dsp:cNvPr id="0" name=""/>
        <dsp:cNvSpPr/>
      </dsp:nvSpPr>
      <dsp:spPr>
        <a:xfrm>
          <a:off x="1089777" y="1386753"/>
          <a:ext cx="776364" cy="6118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卷积层</a:t>
          </a:r>
          <a:r>
            <a:rPr lang="en-US" altLang="zh-CN" sz="1500" kern="1200" dirty="0" smtClean="0"/>
            <a:t>+ReLU</a:t>
          </a:r>
          <a:endParaRPr lang="zh-CN" altLang="en-US" sz="1500" kern="1200" dirty="0"/>
        </a:p>
      </dsp:txBody>
      <dsp:txXfrm>
        <a:off x="1107697" y="1404673"/>
        <a:ext cx="740524" cy="576001"/>
      </dsp:txXfrm>
    </dsp:sp>
    <dsp:sp modelId="{9E0B9F72-BB87-8143-ABB8-FAC6001B411B}">
      <dsp:nvSpPr>
        <dsp:cNvPr id="0" name=""/>
        <dsp:cNvSpPr/>
      </dsp:nvSpPr>
      <dsp:spPr>
        <a:xfrm>
          <a:off x="1943778" y="1596405"/>
          <a:ext cx="164589" cy="1925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800" kern="1200"/>
        </a:p>
      </dsp:txBody>
      <dsp:txXfrm>
        <a:off x="1943778" y="1634913"/>
        <a:ext cx="115212" cy="115522"/>
      </dsp:txXfrm>
    </dsp:sp>
    <dsp:sp modelId="{B4DCAFE3-BEA4-EA45-BFDB-6197A4956E10}">
      <dsp:nvSpPr>
        <dsp:cNvPr id="0" name=""/>
        <dsp:cNvSpPr/>
      </dsp:nvSpPr>
      <dsp:spPr>
        <a:xfrm>
          <a:off x="2176687" y="1386753"/>
          <a:ext cx="776364" cy="6118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池化层</a:t>
          </a:r>
          <a:endParaRPr lang="zh-CN" altLang="en-US" sz="1500" kern="1200" dirty="0"/>
        </a:p>
      </dsp:txBody>
      <dsp:txXfrm>
        <a:off x="2194607" y="1404673"/>
        <a:ext cx="740524" cy="576001"/>
      </dsp:txXfrm>
    </dsp:sp>
    <dsp:sp modelId="{A0D33A52-C6C3-3443-BE4C-F78435594A5E}">
      <dsp:nvSpPr>
        <dsp:cNvPr id="0" name=""/>
        <dsp:cNvSpPr/>
      </dsp:nvSpPr>
      <dsp:spPr>
        <a:xfrm>
          <a:off x="3030687" y="1596405"/>
          <a:ext cx="164589" cy="1925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800" kern="1200"/>
        </a:p>
      </dsp:txBody>
      <dsp:txXfrm>
        <a:off x="3030687" y="1634913"/>
        <a:ext cx="115212" cy="115522"/>
      </dsp:txXfrm>
    </dsp:sp>
    <dsp:sp modelId="{7DBB69C1-D688-F940-9554-5793DED1FCEF}">
      <dsp:nvSpPr>
        <dsp:cNvPr id="0" name=""/>
        <dsp:cNvSpPr/>
      </dsp:nvSpPr>
      <dsp:spPr>
        <a:xfrm>
          <a:off x="3263597" y="1386753"/>
          <a:ext cx="776364" cy="6118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卷积层</a:t>
          </a:r>
          <a:r>
            <a:rPr lang="en-US" altLang="zh-CN" sz="1500" kern="1200" dirty="0" smtClean="0"/>
            <a:t>+ReLU</a:t>
          </a:r>
          <a:endParaRPr lang="zh-CN" altLang="en-US" sz="1500" kern="1200" dirty="0"/>
        </a:p>
      </dsp:txBody>
      <dsp:txXfrm>
        <a:off x="3281517" y="1404673"/>
        <a:ext cx="740524" cy="576001"/>
      </dsp:txXfrm>
    </dsp:sp>
    <dsp:sp modelId="{CAC92DDA-8931-5240-9264-06245BA72EB5}">
      <dsp:nvSpPr>
        <dsp:cNvPr id="0" name=""/>
        <dsp:cNvSpPr/>
      </dsp:nvSpPr>
      <dsp:spPr>
        <a:xfrm>
          <a:off x="4117597" y="1596405"/>
          <a:ext cx="164589" cy="1925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800" kern="1200"/>
        </a:p>
      </dsp:txBody>
      <dsp:txXfrm>
        <a:off x="4117597" y="1634913"/>
        <a:ext cx="115212" cy="115522"/>
      </dsp:txXfrm>
    </dsp:sp>
    <dsp:sp modelId="{FFE92B9D-8A75-7B43-9975-0D535AD422FD}">
      <dsp:nvSpPr>
        <dsp:cNvPr id="0" name=""/>
        <dsp:cNvSpPr/>
      </dsp:nvSpPr>
      <dsp:spPr>
        <a:xfrm>
          <a:off x="4350506" y="1386753"/>
          <a:ext cx="776364" cy="6118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池化层</a:t>
          </a:r>
          <a:endParaRPr lang="zh-CN" altLang="en-US" sz="1500" kern="1200" dirty="0"/>
        </a:p>
      </dsp:txBody>
      <dsp:txXfrm>
        <a:off x="4368426" y="1404673"/>
        <a:ext cx="740524" cy="576001"/>
      </dsp:txXfrm>
    </dsp:sp>
    <dsp:sp modelId="{CAC8030D-0E5A-7749-9B5A-902D24F1B3C7}">
      <dsp:nvSpPr>
        <dsp:cNvPr id="0" name=""/>
        <dsp:cNvSpPr/>
      </dsp:nvSpPr>
      <dsp:spPr>
        <a:xfrm>
          <a:off x="5204507" y="1596405"/>
          <a:ext cx="164589" cy="1925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800" kern="1200"/>
        </a:p>
      </dsp:txBody>
      <dsp:txXfrm>
        <a:off x="5204507" y="1634913"/>
        <a:ext cx="115212" cy="115522"/>
      </dsp:txXfrm>
    </dsp:sp>
    <dsp:sp modelId="{C0D4290C-1C90-9D4B-B7CB-CB1AF9727FB9}">
      <dsp:nvSpPr>
        <dsp:cNvPr id="0" name=""/>
        <dsp:cNvSpPr/>
      </dsp:nvSpPr>
      <dsp:spPr>
        <a:xfrm>
          <a:off x="5437416" y="1386753"/>
          <a:ext cx="776364" cy="6118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全连接层</a:t>
          </a:r>
          <a:endParaRPr lang="zh-CN" altLang="en-US" sz="1500" kern="1200" dirty="0"/>
        </a:p>
      </dsp:txBody>
      <dsp:txXfrm>
        <a:off x="5455336" y="1404673"/>
        <a:ext cx="740524" cy="576001"/>
      </dsp:txXfrm>
    </dsp:sp>
    <dsp:sp modelId="{A040E77F-F4FC-4348-8838-60BD25970F4C}">
      <dsp:nvSpPr>
        <dsp:cNvPr id="0" name=""/>
        <dsp:cNvSpPr/>
      </dsp:nvSpPr>
      <dsp:spPr>
        <a:xfrm>
          <a:off x="6291417" y="1596405"/>
          <a:ext cx="164589" cy="1925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800" kern="1200"/>
        </a:p>
      </dsp:txBody>
      <dsp:txXfrm>
        <a:off x="6291417" y="1634913"/>
        <a:ext cx="115212" cy="115522"/>
      </dsp:txXfrm>
    </dsp:sp>
    <dsp:sp modelId="{EF69F727-6428-924D-8B15-C0DA15F7DDF7}">
      <dsp:nvSpPr>
        <dsp:cNvPr id="0" name=""/>
        <dsp:cNvSpPr/>
      </dsp:nvSpPr>
      <dsp:spPr>
        <a:xfrm>
          <a:off x="6524326" y="1386753"/>
          <a:ext cx="776364" cy="6118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全连接层</a:t>
          </a:r>
          <a:endParaRPr lang="zh-CN" altLang="en-US" sz="1500" kern="1200" dirty="0"/>
        </a:p>
      </dsp:txBody>
      <dsp:txXfrm>
        <a:off x="6542246" y="1404673"/>
        <a:ext cx="740524" cy="576001"/>
      </dsp:txXfrm>
    </dsp:sp>
    <dsp:sp modelId="{C2909785-1402-8949-966F-B783F02F9D9E}">
      <dsp:nvSpPr>
        <dsp:cNvPr id="0" name=""/>
        <dsp:cNvSpPr/>
      </dsp:nvSpPr>
      <dsp:spPr>
        <a:xfrm>
          <a:off x="7378326" y="1596405"/>
          <a:ext cx="164589" cy="1925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800" kern="1200"/>
        </a:p>
      </dsp:txBody>
      <dsp:txXfrm>
        <a:off x="7378326" y="1634913"/>
        <a:ext cx="115212" cy="115522"/>
      </dsp:txXfrm>
    </dsp:sp>
    <dsp:sp modelId="{EEB1C50B-DD47-2749-8A85-3A90A2553D87}">
      <dsp:nvSpPr>
        <dsp:cNvPr id="0" name=""/>
        <dsp:cNvSpPr/>
      </dsp:nvSpPr>
      <dsp:spPr>
        <a:xfrm>
          <a:off x="7611236" y="1386753"/>
          <a:ext cx="776364" cy="6118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输出层</a:t>
          </a:r>
          <a:endParaRPr lang="zh-CN" altLang="en-US" sz="1500" kern="1200" dirty="0"/>
        </a:p>
      </dsp:txBody>
      <dsp:txXfrm>
        <a:off x="7629156" y="1404673"/>
        <a:ext cx="740524" cy="5760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F8140E-3B32-4A97-ACB1-1D116BFEEBCE}" type="datetimeFigureOut">
              <a:rPr lang="zh-CN" altLang="en-US" smtClean="0"/>
              <a:t>2019/1/17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9DCF8B-71AF-43E1-AF6F-81A888291F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872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BE23BB1E-609A-49A2-A808-03583B95337D}" type="slidenum">
              <a:rPr lang="zh-CN" altLang="en-US" smtClean="0"/>
              <a:pPr/>
              <a:t>1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40749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BE23BB1E-609A-49A2-A808-03583B95337D}" type="slidenum">
              <a:rPr lang="zh-CN" altLang="en-US" smtClean="0"/>
              <a:pPr/>
              <a:t>39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A08D6A-97DB-47FF-BEFD-7D6BA57570F1}" type="slidenum">
              <a:rPr lang="zh-CN" altLang="en-US" smtClean="0"/>
              <a:pPr>
                <a:defRPr/>
              </a:pPr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026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A08D6A-97DB-47FF-BEFD-7D6BA57570F1}" type="slidenum">
              <a:rPr lang="zh-CN" altLang="en-US" smtClean="0"/>
              <a:pPr>
                <a:defRPr/>
              </a:pPr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767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A08D6A-97DB-47FF-BEFD-7D6BA57570F1}" type="slidenum">
              <a:rPr lang="zh-CN" altLang="en-US" smtClean="0"/>
              <a:pPr>
                <a:defRPr/>
              </a:pPr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904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A08D6A-97DB-47FF-BEFD-7D6BA57570F1}" type="slidenum">
              <a:rPr lang="zh-CN" altLang="en-US" smtClean="0"/>
              <a:pPr>
                <a:defRPr/>
              </a:pPr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088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28700"/>
            <a:ext cx="7848600" cy="1445419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62890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pPr/>
              <a:t>Thursday, January 17,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548890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pPr/>
              <a:t>Thursday, January 17,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4400550"/>
          </a:xfrm>
        </p:spPr>
        <p:txBody>
          <a:bodyPr vert="eaVert" anchor="b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44005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pPr/>
              <a:t>Thursday, January 17,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pPr/>
              <a:t>Thursday, January 17,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771651"/>
            <a:ext cx="7772400" cy="1650206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470149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pPr/>
              <a:t>Thursday, January 17,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3449574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pPr/>
              <a:t>Thursday, January 17,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pPr/>
              <a:t>Thursday, January 17, 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806462" y="3034268"/>
            <a:ext cx="353187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pPr/>
              <a:t>Thursday, January 17, 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pPr/>
              <a:t>Thursday, January 17,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060"/>
            <a:ext cx="2139696" cy="946404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594060"/>
            <a:ext cx="5715000" cy="41833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597915"/>
            <a:ext cx="2139696" cy="31827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pPr/>
              <a:t>Thursday, January 17,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684114" y="2684956"/>
            <a:ext cx="418338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2142680" cy="94869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628651"/>
            <a:ext cx="5904390" cy="4125342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2139696" cy="31821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pPr/>
              <a:t>Thursday, January 17,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65590"/>
            <a:ext cx="914400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274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3716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pPr/>
              <a:t>Thursday, January 17,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3716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arxiv.org/pdf/1311.2524v5.pdf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cs.ryerson.ca/~aharley/vis/conv/flat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s.ryerson.ca/~aharley/vis/conv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dev.heuristiclab.com/trac.fcgi/wiki/Documentation/Reference/Test%20Functions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gif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4779963"/>
            <a:ext cx="9144000" cy="36353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/>
          </a:p>
        </p:txBody>
      </p:sp>
      <p:sp>
        <p:nvSpPr>
          <p:cNvPr id="2052" name="矩形 2"/>
          <p:cNvSpPr>
            <a:spLocks noChangeArrowheads="1"/>
          </p:cNvSpPr>
          <p:nvPr/>
        </p:nvSpPr>
        <p:spPr bwMode="auto">
          <a:xfrm>
            <a:off x="3540124" y="738423"/>
            <a:ext cx="55086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800" b="1" dirty="0" smtClean="0">
                <a:solidFill>
                  <a:srgbClr val="E46C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charset="0"/>
              </a:rPr>
              <a:t>机器学习</a:t>
            </a:r>
            <a:endParaRPr lang="en-US" altLang="zh-CN" sz="2800" b="1" dirty="0" smtClean="0">
              <a:solidFill>
                <a:srgbClr val="E46C0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Arial" charset="0"/>
            </a:endParaRPr>
          </a:p>
          <a:p>
            <a:pPr eaLnBrk="1" hangingPunct="1">
              <a:defRPr/>
            </a:pPr>
            <a:r>
              <a:rPr lang="en-US" altLang="zh-CN" sz="2800" b="1" dirty="0">
                <a:solidFill>
                  <a:srgbClr val="E46C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charset="0"/>
              </a:rPr>
              <a:t> </a:t>
            </a:r>
            <a:r>
              <a:rPr lang="en-US" altLang="zh-CN" sz="2800" b="1" dirty="0" smtClean="0">
                <a:solidFill>
                  <a:srgbClr val="E46C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charset="0"/>
              </a:rPr>
              <a:t>     </a:t>
            </a:r>
            <a:r>
              <a:rPr lang="zh-CN" altLang="en-US" sz="2800" b="1" dirty="0" smtClean="0">
                <a:solidFill>
                  <a:srgbClr val="E46C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charset="0"/>
              </a:rPr>
              <a:t>深度学习</a:t>
            </a:r>
            <a:r>
              <a:rPr lang="en-US" altLang="zh-CN" sz="2800" b="1" dirty="0" smtClean="0">
                <a:solidFill>
                  <a:srgbClr val="E46C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charset="0"/>
              </a:rPr>
              <a:t>—</a:t>
            </a:r>
            <a:r>
              <a:rPr lang="zh-CN" altLang="en-US" sz="2800" b="1" dirty="0" smtClean="0">
                <a:solidFill>
                  <a:srgbClr val="E46C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charset="0"/>
              </a:rPr>
              <a:t>卷积</a:t>
            </a:r>
            <a:r>
              <a:rPr lang="zh-CN" altLang="en-US" sz="2800" b="1" dirty="0" smtClean="0">
                <a:solidFill>
                  <a:srgbClr val="E46C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charset="0"/>
              </a:rPr>
              <a:t>神经网络</a:t>
            </a:r>
            <a:endParaRPr lang="zh-CN" altLang="en-US" sz="2800" b="1" dirty="0">
              <a:solidFill>
                <a:srgbClr val="E46C0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3076" name="TextBox 1"/>
          <p:cNvSpPr txBox="1">
            <a:spLocks noChangeArrowheads="1"/>
          </p:cNvSpPr>
          <p:nvPr/>
        </p:nvSpPr>
        <p:spPr bwMode="auto">
          <a:xfrm>
            <a:off x="4487863" y="2085975"/>
            <a:ext cx="30765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复旦大学 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赵卫东</a:t>
            </a: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  博士</a:t>
            </a:r>
            <a:endParaRPr lang="en-US" altLang="zh-CN" sz="1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72088" y="2755900"/>
            <a:ext cx="2152650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wdzhao@fudan.edu.cn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8" name="Picture 9" descr="http://homepage.fudan.edu.cn/wdzhao/files/2011/06/%E6%97%A0%E6%A0%87%E9%A2%98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425" y="3063875"/>
            <a:ext cx="1470025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8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0621" y="457200"/>
            <a:ext cx="2585357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697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342900"/>
            <a:ext cx="7800975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271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328613"/>
            <a:ext cx="7991475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852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661988"/>
            <a:ext cx="7800975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923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" y="409575"/>
            <a:ext cx="7724775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959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400050"/>
            <a:ext cx="794385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077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400050"/>
            <a:ext cx="794385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762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519113"/>
            <a:ext cx="7696200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967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519113"/>
            <a:ext cx="7696200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318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619125"/>
            <a:ext cx="7972425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617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19" y="156930"/>
            <a:ext cx="8191500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06" y="812877"/>
            <a:ext cx="7715250" cy="356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61" y="1332455"/>
            <a:ext cx="7667625" cy="370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430" y="2009851"/>
            <a:ext cx="6795159" cy="3133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811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目标检测</a:t>
            </a:r>
            <a:endParaRPr kumimoji="1" lang="zh-CN" altLang="en-US" dirty="0"/>
          </a:p>
        </p:txBody>
      </p:sp>
      <p:pic>
        <p:nvPicPr>
          <p:cNvPr id="4" name="图片 3" descr="屏幕快照 2017-05-16 下午9.32.26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18" y="1143000"/>
            <a:ext cx="4100811" cy="2220913"/>
          </a:xfrm>
          <a:prstGeom prst="rect">
            <a:avLst/>
          </a:prstGeom>
        </p:spPr>
      </p:pic>
      <p:pic>
        <p:nvPicPr>
          <p:cNvPr id="5" name="图片 4" descr="屏幕快照 2017-05-16 下午9.33.17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086" y="1143000"/>
            <a:ext cx="4455164" cy="222091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6917" y="3389174"/>
            <a:ext cx="50249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kumimoji="1" lang="zh-CN" altLang="en-US" dirty="0" smtClean="0">
                <a:solidFill>
                  <a:schemeClr val="tx2"/>
                </a:solidFill>
              </a:rPr>
              <a:t>目标分类与目标检测</a:t>
            </a:r>
            <a:endParaRPr kumimoji="1" lang="en-US" altLang="zh-CN" dirty="0" smtClean="0">
              <a:solidFill>
                <a:schemeClr val="tx2"/>
              </a:solidFill>
            </a:endParaRPr>
          </a:p>
          <a:p>
            <a:endParaRPr kumimoji="1" lang="en-US" altLang="zh-CN" dirty="0" smtClean="0">
              <a:solidFill>
                <a:schemeClr val="tx2"/>
              </a:solidFill>
            </a:endParaRPr>
          </a:p>
          <a:p>
            <a:pPr marL="742950" lvl="1" indent="-285750">
              <a:buClr>
                <a:srgbClr val="3366FF"/>
              </a:buClr>
              <a:buFont typeface="Wingdings" charset="2"/>
              <a:buChar char="n"/>
            </a:pPr>
            <a:r>
              <a:rPr kumimoji="1" lang="zh-CN" altLang="en-US" dirty="0" smtClean="0"/>
              <a:t>目标分类不需要定位</a:t>
            </a:r>
            <a:endParaRPr kumimoji="1" lang="en-US" altLang="zh-CN" dirty="0"/>
          </a:p>
          <a:p>
            <a:pPr marL="742950" lvl="1" indent="-285750">
              <a:buClr>
                <a:srgbClr val="3366FF"/>
              </a:buClr>
              <a:buFont typeface="Wingdings" charset="2"/>
              <a:buChar char="n"/>
            </a:pPr>
            <a:r>
              <a:rPr kumimoji="1" lang="zh-CN" altLang="en-US" dirty="0" smtClean="0"/>
              <a:t>物体检测需要定位出物体的位置(</a:t>
            </a:r>
            <a:r>
              <a:rPr kumimoji="1" lang="en-US" altLang="zh-CN" dirty="0" err="1"/>
              <a:t>bbox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，且要把所有图片中的物体都识别定位出来。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111750" y="3458817"/>
            <a:ext cx="38735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4"/>
              </a:rPr>
              <a:t>[Rich feature hierarchies for accurate object detection and semantic segmentation, </a:t>
            </a:r>
            <a:r>
              <a:rPr lang="en-US" altLang="zh-CN" dirty="0" err="1">
                <a:hlinkClick r:id="rId4"/>
              </a:rPr>
              <a:t>Girshick</a:t>
            </a:r>
            <a:r>
              <a:rPr lang="en-US" altLang="zh-CN" dirty="0">
                <a:hlinkClick r:id="rId4"/>
              </a:rPr>
              <a:t> et al., CVPR 2014]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247" y="2774384"/>
            <a:ext cx="1027678" cy="1284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2166938"/>
            <a:ext cx="7572375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081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671513"/>
            <a:ext cx="7781925" cy="380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9464"/>
            <a:ext cx="2496247" cy="224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897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一个完整的</a:t>
            </a:r>
            <a:r>
              <a:rPr kumimoji="1" lang="en-US" altLang="zh-CN" dirty="0" smtClean="0"/>
              <a:t>CNN</a:t>
            </a:r>
            <a:endParaRPr kumimoji="1" lang="zh-CN" altLang="en-US" dirty="0"/>
          </a:p>
        </p:txBody>
      </p:sp>
      <p:pic>
        <p:nvPicPr>
          <p:cNvPr id="4" name="图片 3" descr="屏幕快照 2017-05-16 下午9.50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984249"/>
            <a:ext cx="8890788" cy="2119316"/>
          </a:xfrm>
          <a:prstGeom prst="rect">
            <a:avLst/>
          </a:prstGeom>
        </p:spPr>
      </p:pic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377618427"/>
              </p:ext>
            </p:extLst>
          </p:nvPr>
        </p:nvGraphicFramePr>
        <p:xfrm>
          <a:off x="296333" y="1403300"/>
          <a:ext cx="8390468" cy="33853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矩形 4"/>
          <p:cNvSpPr/>
          <p:nvPr/>
        </p:nvSpPr>
        <p:spPr>
          <a:xfrm>
            <a:off x="381000" y="3644939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n"/>
            </a:pPr>
            <a:r>
              <a:rPr lang="zh-CN" altLang="en-US" dirty="0"/>
              <a:t>把图片分入四个类别：狗，猫，船</a:t>
            </a:r>
            <a:r>
              <a:rPr lang="zh-CN" altLang="en-US" dirty="0" smtClean="0"/>
              <a:t>，鸟</a:t>
            </a:r>
            <a:endParaRPr lang="en-US" altLang="zh-CN" dirty="0" smtClean="0"/>
          </a:p>
          <a:p>
            <a:pPr>
              <a:buClr>
                <a:schemeClr val="tx2"/>
              </a:buClr>
            </a:pPr>
            <a:endParaRPr lang="en-US" altLang="zh-CN" dirty="0"/>
          </a:p>
          <a:p>
            <a:pPr marL="285750" indent="-285750">
              <a:buClr>
                <a:schemeClr val="tx2"/>
              </a:buClr>
              <a:buFont typeface="Wingdings" charset="2"/>
              <a:buChar char="n"/>
            </a:pPr>
            <a:r>
              <a:rPr lang="zh-CN" altLang="en-US" dirty="0" smtClean="0"/>
              <a:t>当获得一张船图作为输入</a:t>
            </a:r>
            <a:r>
              <a:rPr lang="zh-CN" altLang="en-US" dirty="0"/>
              <a:t>的时候，网络正确的给船的分类赋予了最高的概率</a:t>
            </a:r>
            <a:r>
              <a:rPr lang="en-US" altLang="zh-CN" dirty="0"/>
              <a:t>(0.94)</a:t>
            </a:r>
            <a:r>
              <a:rPr lang="zh-CN" altLang="en-US" dirty="0"/>
              <a:t>。输出层的各个概率相加应为</a:t>
            </a:r>
            <a:r>
              <a:rPr lang="en-US" altLang="zh-CN" dirty="0"/>
              <a:t>1.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058834" y="3644939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n"/>
            </a:pPr>
            <a:r>
              <a:rPr lang="zh-CN" altLang="en-US" dirty="0"/>
              <a:t>卷积神经网络主要执行了四个操作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742950" lvl="1" indent="-285750">
              <a:buClr>
                <a:srgbClr val="3366FF"/>
              </a:buClr>
              <a:buFont typeface="Wingdings" charset="2"/>
              <a:buChar char="n"/>
            </a:pPr>
            <a:r>
              <a:rPr lang="zh-CN" altLang="en-US" dirty="0" smtClean="0"/>
              <a:t>卷积</a:t>
            </a:r>
            <a:endParaRPr lang="en-US" altLang="zh-CN" dirty="0"/>
          </a:p>
          <a:p>
            <a:pPr marL="742950" lvl="1" indent="-285750">
              <a:buClr>
                <a:srgbClr val="3366FF"/>
              </a:buClr>
              <a:buFont typeface="Wingdings" charset="2"/>
              <a:buChar char="n"/>
            </a:pPr>
            <a:r>
              <a:rPr lang="zh-CN" altLang="en-US" dirty="0" smtClean="0"/>
              <a:t>非线</a:t>
            </a:r>
            <a:r>
              <a:rPr lang="zh-CN" altLang="en-US" dirty="0"/>
              <a:t>性</a:t>
            </a:r>
            <a:r>
              <a:rPr lang="en-US" altLang="zh-CN" dirty="0"/>
              <a:t>(ReLU</a:t>
            </a:r>
            <a:r>
              <a:rPr lang="en-US" altLang="zh-CN" dirty="0" smtClean="0"/>
              <a:t>)</a:t>
            </a:r>
          </a:p>
          <a:p>
            <a:pPr marL="742950" lvl="1" indent="-285750">
              <a:buClr>
                <a:srgbClr val="3366FF"/>
              </a:buClr>
              <a:buFont typeface="Wingdings" charset="2"/>
              <a:buChar char="n"/>
            </a:pPr>
            <a:r>
              <a:rPr lang="zh-CN" altLang="en-US" dirty="0" smtClean="0"/>
              <a:t>池化或下采样</a:t>
            </a:r>
            <a:endParaRPr lang="en-US" altLang="zh-CN" dirty="0" smtClean="0"/>
          </a:p>
          <a:p>
            <a:pPr marL="742950" lvl="1" indent="-285750">
              <a:buClr>
                <a:srgbClr val="3366FF"/>
              </a:buClr>
              <a:buFont typeface="Wingdings" charset="2"/>
              <a:buChar char="n"/>
            </a:pPr>
            <a:r>
              <a:rPr lang="zh-CN" altLang="en-US" dirty="0" smtClean="0"/>
              <a:t>分类</a:t>
            </a:r>
            <a:r>
              <a:rPr lang="zh-CN" altLang="en-US" dirty="0"/>
              <a:t>（全连接层）</a:t>
            </a:r>
          </a:p>
        </p:txBody>
      </p:sp>
    </p:spTree>
    <p:extLst>
      <p:ext uri="{BB962C8B-B14F-4D97-AF65-F5344CB8AC3E}">
        <p14:creationId xmlns:p14="http://schemas.microsoft.com/office/powerpoint/2010/main" val="384850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4724"/>
            <a:ext cx="8229600" cy="742950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基本单元</a:t>
            </a:r>
            <a:r>
              <a:rPr kumimoji="1" lang="en-US" altLang="zh-CN" dirty="0" smtClean="0"/>
              <a:t>—</a:t>
            </a:r>
            <a:r>
              <a:rPr kumimoji="1" lang="zh-CN" altLang="en-US" dirty="0" smtClean="0"/>
              <a:t>输入层</a:t>
            </a:r>
            <a:endParaRPr kumimoji="1" lang="zh-CN" altLang="en-US" dirty="0"/>
          </a:p>
        </p:txBody>
      </p:sp>
      <p:pic>
        <p:nvPicPr>
          <p:cNvPr id="5" name="图片 4" descr="屏幕快照 2017-05-17 上午9.39.06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5" y="1059524"/>
            <a:ext cx="3388784" cy="2535896"/>
          </a:xfrm>
          <a:prstGeom prst="rect">
            <a:avLst/>
          </a:prstGeom>
        </p:spPr>
      </p:pic>
      <p:pic>
        <p:nvPicPr>
          <p:cNvPr id="6" name="图片 5" descr="屏幕快照 2017-05-17 上午9.39.26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470" y="1127128"/>
            <a:ext cx="3371725" cy="2535896"/>
          </a:xfrm>
          <a:prstGeom prst="rect">
            <a:avLst/>
          </a:prstGeom>
        </p:spPr>
      </p:pic>
      <p:sp>
        <p:nvSpPr>
          <p:cNvPr id="3" name="右箭头 2"/>
          <p:cNvSpPr/>
          <p:nvPr/>
        </p:nvSpPr>
        <p:spPr>
          <a:xfrm>
            <a:off x="3801539" y="2226469"/>
            <a:ext cx="1615930" cy="56356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682877" y="1631563"/>
            <a:ext cx="19475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每个图片都可以表示为像素值组成的矩阵</a:t>
            </a:r>
          </a:p>
        </p:txBody>
      </p:sp>
      <p:sp>
        <p:nvSpPr>
          <p:cNvPr id="7" name="矩形 6"/>
          <p:cNvSpPr/>
          <p:nvPr/>
        </p:nvSpPr>
        <p:spPr>
          <a:xfrm>
            <a:off x="306925" y="3382750"/>
            <a:ext cx="44746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  <a:p>
            <a:pPr marL="285750" indent="-285750">
              <a:buClr>
                <a:schemeClr val="tx2"/>
              </a:buClr>
              <a:buFont typeface="Wingdings" charset="2"/>
              <a:buChar char="n"/>
            </a:pPr>
            <a:r>
              <a:rPr lang="zh-CN" altLang="en-US" dirty="0" smtClean="0"/>
              <a:t>通道：图片的特定成分。</a:t>
            </a:r>
            <a:endParaRPr lang="en-US" altLang="zh-CN" dirty="0" smtClean="0"/>
          </a:p>
          <a:p>
            <a:pPr>
              <a:buClr>
                <a:schemeClr val="tx2"/>
              </a:buClr>
            </a:pPr>
            <a:endParaRPr lang="en-US" altLang="zh-CN" dirty="0"/>
          </a:p>
          <a:p>
            <a:pPr marL="285750" indent="-285750">
              <a:buClr>
                <a:schemeClr val="tx2"/>
              </a:buClr>
              <a:buFont typeface="Wingdings" charset="2"/>
              <a:buChar char="n"/>
            </a:pPr>
            <a:r>
              <a:rPr lang="zh-CN" altLang="en-US" dirty="0" smtClean="0"/>
              <a:t>数码相机照</a:t>
            </a:r>
            <a:r>
              <a:rPr lang="zh-CN" altLang="en-US" dirty="0"/>
              <a:t>片有三个通道</a:t>
            </a:r>
            <a:r>
              <a:rPr lang="en-US" altLang="zh-CN" dirty="0"/>
              <a:t>—</a:t>
            </a:r>
            <a:r>
              <a:rPr lang="en-US" altLang="zh-CN" dirty="0" smtClean="0"/>
              <a:t>—RGB</a:t>
            </a:r>
            <a:r>
              <a:rPr lang="zh-CN" altLang="zh-CN" dirty="0"/>
              <a:t>，</a:t>
            </a:r>
            <a:r>
              <a:rPr lang="zh-CN" altLang="en-US" dirty="0" smtClean="0"/>
              <a:t>可以想象为是三个</a:t>
            </a:r>
            <a:r>
              <a:rPr lang="en-US" altLang="zh-CN" dirty="0"/>
              <a:t>2d</a:t>
            </a:r>
            <a:r>
              <a:rPr lang="zh-CN" altLang="en-US" dirty="0" smtClean="0"/>
              <a:t>矩阵叠在一起</a:t>
            </a:r>
            <a:r>
              <a:rPr lang="zh-CN" altLang="en-US" dirty="0"/>
              <a:t>，每个矩阵的值都在</a:t>
            </a:r>
            <a:r>
              <a:rPr lang="en-US" altLang="zh-CN" dirty="0"/>
              <a:t>0-255</a:t>
            </a:r>
            <a:r>
              <a:rPr lang="zh-CN" altLang="en-US" dirty="0"/>
              <a:t>之间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8" name="矩形 7"/>
          <p:cNvSpPr/>
          <p:nvPr/>
        </p:nvSpPr>
        <p:spPr>
          <a:xfrm>
            <a:off x="5248135" y="3860627"/>
            <a:ext cx="31587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n"/>
            </a:pPr>
            <a:r>
              <a:rPr lang="zh-CN" altLang="en-US" dirty="0"/>
              <a:t>灰度图像只有单通道。矩阵中的每个像素值还是</a:t>
            </a:r>
            <a:r>
              <a:rPr lang="en-US" altLang="zh-CN" dirty="0"/>
              <a:t>0</a:t>
            </a:r>
            <a:r>
              <a:rPr lang="zh-CN" altLang="en-US" dirty="0"/>
              <a:t>到</a:t>
            </a:r>
            <a:r>
              <a:rPr lang="en-US" altLang="zh-CN" dirty="0" smtClean="0"/>
              <a:t>255</a:t>
            </a:r>
            <a:r>
              <a:rPr lang="zh-CN" altLang="zh-CN" dirty="0"/>
              <a:t>，</a:t>
            </a:r>
            <a:r>
              <a:rPr lang="en-US" altLang="zh-CN" dirty="0" smtClean="0"/>
              <a:t>0</a:t>
            </a:r>
            <a:r>
              <a:rPr lang="zh-CN" altLang="en-US" dirty="0" smtClean="0"/>
              <a:t>表示白，</a:t>
            </a:r>
            <a:r>
              <a:rPr lang="en-US" altLang="zh-CN" dirty="0"/>
              <a:t>255</a:t>
            </a:r>
            <a:r>
              <a:rPr lang="zh-CN" altLang="en-US" dirty="0" smtClean="0"/>
              <a:t>表示黑。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813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39" y="323385"/>
            <a:ext cx="8396868" cy="4512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487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14519"/>
            <a:ext cx="8229600" cy="742950"/>
          </a:xfrm>
        </p:spPr>
        <p:txBody>
          <a:bodyPr/>
          <a:lstStyle/>
          <a:p>
            <a:r>
              <a:rPr kumimoji="1" lang="zh-CN" altLang="en-US" dirty="0" smtClean="0"/>
              <a:t>基本单元</a:t>
            </a:r>
            <a:r>
              <a:rPr kumimoji="1" lang="en-US" altLang="zh-CN" dirty="0" smtClean="0"/>
              <a:t>—</a:t>
            </a:r>
            <a:r>
              <a:rPr kumimoji="1" lang="zh-CN" altLang="en-US" dirty="0" smtClean="0"/>
              <a:t>卷积层</a:t>
            </a:r>
            <a:endParaRPr kumimoji="1" lang="zh-CN" altLang="en-US" dirty="0"/>
          </a:p>
        </p:txBody>
      </p:sp>
      <p:pic>
        <p:nvPicPr>
          <p:cNvPr id="5" name="图片 4" descr="58c683b197de1.gi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6" y="2688248"/>
            <a:ext cx="4466167" cy="2445354"/>
          </a:xfrm>
          <a:prstGeom prst="rect">
            <a:avLst/>
          </a:prstGeom>
        </p:spPr>
      </p:pic>
      <p:pic>
        <p:nvPicPr>
          <p:cNvPr id="4" name="图片 3" descr="屏幕快照 2017-05-17 上午10.01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12" y="1058863"/>
            <a:ext cx="4101190" cy="175101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153834" y="2403312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Filter</a:t>
            </a:r>
            <a:endParaRPr kumimoji="1" lang="zh-CN" altLang="en-US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4487333" y="1058863"/>
            <a:ext cx="442272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kumimoji="1" lang="en-US" altLang="zh-CN" sz="1600" dirty="0" smtClean="0">
                <a:solidFill>
                  <a:srgbClr val="D2533C"/>
                </a:solidFill>
              </a:rPr>
              <a:t>Filter</a:t>
            </a:r>
          </a:p>
          <a:p>
            <a:r>
              <a:rPr kumimoji="1" lang="en-US" altLang="zh-CN" sz="1600" dirty="0" smtClean="0"/>
              <a:t>“</a:t>
            </a:r>
            <a:r>
              <a:rPr kumimoji="1" lang="zh-CN" altLang="en-US" sz="1600" dirty="0" smtClean="0"/>
              <a:t>滤波器</a:t>
            </a:r>
            <a:r>
              <a:rPr kumimoji="1" lang="en-US" altLang="zh-CN" sz="1600" dirty="0" smtClean="0"/>
              <a:t>”</a:t>
            </a:r>
            <a:r>
              <a:rPr kumimoji="1" lang="zh-CN" altLang="en-US" sz="1600" dirty="0" smtClean="0"/>
              <a:t>或者</a:t>
            </a:r>
            <a:r>
              <a:rPr kumimoji="1" lang="en-US" altLang="zh-CN" sz="1600" dirty="0"/>
              <a:t>“</a:t>
            </a:r>
            <a:r>
              <a:rPr kumimoji="1" lang="zh-CN" altLang="en-US" sz="1600" dirty="0" smtClean="0"/>
              <a:t>特征探测器</a:t>
            </a:r>
            <a:r>
              <a:rPr kumimoji="1" lang="en-US" altLang="zh-CN" sz="1600" dirty="0" smtClean="0"/>
              <a:t>”</a:t>
            </a:r>
            <a:r>
              <a:rPr kumimoji="1" lang="zh-CN" altLang="en-US" sz="1600" dirty="0" smtClean="0"/>
              <a:t>，这</a:t>
            </a:r>
            <a:r>
              <a:rPr kumimoji="1" lang="zh-CN" altLang="en-US" sz="1600" dirty="0"/>
              <a:t>里的重点就是，理解滤波器对于原输入图片来说，是个特征探测器</a:t>
            </a:r>
            <a:r>
              <a:rPr kumimoji="1" lang="zh-CN" altLang="en-US" sz="1600" dirty="0" smtClean="0"/>
              <a:t>。它的元素是通过网络训练得到的。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pPr marL="285750" indent="-285750">
              <a:buFont typeface="Wingdings" charset="2"/>
              <a:buChar char="n"/>
            </a:pPr>
            <a:r>
              <a:rPr kumimoji="1" lang="zh-CN" altLang="en-US" sz="1600" dirty="0" smtClean="0">
                <a:solidFill>
                  <a:schemeClr val="tx2"/>
                </a:solidFill>
              </a:rPr>
              <a:t>卷积操作</a:t>
            </a:r>
            <a:endParaRPr kumimoji="1" lang="en-US" altLang="zh-CN" sz="1600" dirty="0" smtClean="0">
              <a:solidFill>
                <a:schemeClr val="tx2"/>
              </a:solidFill>
            </a:endParaRPr>
          </a:p>
          <a:p>
            <a:r>
              <a:rPr kumimoji="1" lang="zh-CN" altLang="en-US" sz="1600" dirty="0">
                <a:solidFill>
                  <a:srgbClr val="292934"/>
                </a:solidFill>
              </a:rPr>
              <a:t>在原始图片（绿色）</a:t>
            </a:r>
            <a:r>
              <a:rPr kumimoji="1" lang="zh-CN" altLang="en-US" sz="1600" dirty="0" smtClean="0">
                <a:solidFill>
                  <a:srgbClr val="292934"/>
                </a:solidFill>
              </a:rPr>
              <a:t>上从左往右、从上往下按照一定步数滑动橙色矩阵，</a:t>
            </a:r>
            <a:r>
              <a:rPr kumimoji="1" lang="zh-CN" altLang="en-US" sz="1600" dirty="0">
                <a:solidFill>
                  <a:srgbClr val="292934"/>
                </a:solidFill>
              </a:rPr>
              <a:t>并且在每个位置上，我们都对两个矩阵的对应元素相乘后求和得到一个整数，这就是输出矩阵（粉色）的元素。注意，</a:t>
            </a:r>
            <a:r>
              <a:rPr kumimoji="1" lang="en-US" altLang="zh-CN" sz="1600" dirty="0">
                <a:solidFill>
                  <a:srgbClr val="292934"/>
                </a:solidFill>
              </a:rPr>
              <a:t>3x3</a:t>
            </a:r>
            <a:r>
              <a:rPr kumimoji="1" lang="zh-CN" altLang="en-US" sz="1600" dirty="0">
                <a:solidFill>
                  <a:srgbClr val="292934"/>
                </a:solidFill>
              </a:rPr>
              <a:t>矩阵每次只“看见”输入图片的</a:t>
            </a:r>
            <a:r>
              <a:rPr kumimoji="1" lang="zh-CN" altLang="en-US" sz="1600" dirty="0" smtClean="0">
                <a:solidFill>
                  <a:srgbClr val="292934"/>
                </a:solidFill>
              </a:rPr>
              <a:t>一部分，即局部感受野。</a:t>
            </a:r>
            <a:endParaRPr kumimoji="1" lang="en-US" altLang="zh-CN" sz="1600" dirty="0" smtClean="0">
              <a:solidFill>
                <a:srgbClr val="292934"/>
              </a:solidFill>
            </a:endParaRPr>
          </a:p>
          <a:p>
            <a:endParaRPr kumimoji="1" lang="en-US" altLang="zh-CN" sz="1600" dirty="0">
              <a:solidFill>
                <a:srgbClr val="292934"/>
              </a:solidFill>
            </a:endParaRPr>
          </a:p>
          <a:p>
            <a:pPr marL="285750" indent="-285750">
              <a:buFont typeface="Wingdings" charset="2"/>
              <a:buChar char="n"/>
            </a:pPr>
            <a:r>
              <a:rPr kumimoji="1" lang="en-US" altLang="zh-CN" sz="1600" dirty="0">
                <a:solidFill>
                  <a:schemeClr val="tx2"/>
                </a:solidFill>
              </a:rPr>
              <a:t>Convolved</a:t>
            </a:r>
            <a:r>
              <a:rPr kumimoji="1" lang="zh-CN" altLang="en-US" sz="1600" dirty="0">
                <a:solidFill>
                  <a:schemeClr val="tx2"/>
                </a:solidFill>
              </a:rPr>
              <a:t> </a:t>
            </a:r>
            <a:r>
              <a:rPr kumimoji="1" lang="en-US" altLang="zh-CN" sz="1600" dirty="0">
                <a:solidFill>
                  <a:schemeClr val="tx2"/>
                </a:solidFill>
              </a:rPr>
              <a:t>Feature</a:t>
            </a:r>
          </a:p>
          <a:p>
            <a:r>
              <a:rPr kumimoji="1" lang="zh-CN" altLang="en-US" sz="1600" dirty="0"/>
              <a:t>在原图上滑动滤波器、点乘矩阵所得的矩阵称为</a:t>
            </a:r>
            <a:r>
              <a:rPr kumimoji="1" lang="en-US" altLang="zh-CN" sz="1600" dirty="0"/>
              <a:t>“</a:t>
            </a:r>
            <a:r>
              <a:rPr kumimoji="1" lang="zh-CN" altLang="en-US" sz="1600" dirty="0"/>
              <a:t>卷积特征</a:t>
            </a:r>
            <a:r>
              <a:rPr kumimoji="1" lang="en-US" altLang="zh-CN" sz="1600" dirty="0"/>
              <a:t>”</a:t>
            </a:r>
            <a:r>
              <a:rPr kumimoji="1" lang="zh-CN" altLang="en-US" sz="1600" dirty="0"/>
              <a:t>、</a:t>
            </a:r>
            <a:r>
              <a:rPr kumimoji="1" lang="en-US" altLang="zh-CN" sz="1600" dirty="0"/>
              <a:t>“</a:t>
            </a:r>
            <a:r>
              <a:rPr kumimoji="1" lang="zh-CN" altLang="en-US" sz="1600" dirty="0"/>
              <a:t>激励映射</a:t>
            </a:r>
            <a:r>
              <a:rPr kumimoji="1" lang="en-US" altLang="zh-CN" sz="1600" dirty="0"/>
              <a:t>”</a:t>
            </a:r>
            <a:r>
              <a:rPr kumimoji="1" lang="zh-CN" altLang="en-US" sz="1600" dirty="0"/>
              <a:t>或</a:t>
            </a:r>
            <a:r>
              <a:rPr kumimoji="1" lang="en-US" altLang="zh-CN" sz="1600" dirty="0"/>
              <a:t>“</a:t>
            </a:r>
            <a:r>
              <a:rPr kumimoji="1" lang="zh-CN" altLang="en-US" sz="1600" dirty="0"/>
              <a:t>特征映射</a:t>
            </a:r>
            <a:r>
              <a:rPr kumimoji="1" lang="en-US" altLang="zh-CN" sz="1600" dirty="0"/>
              <a:t>”</a:t>
            </a:r>
            <a:r>
              <a:rPr kumimoji="1" lang="zh-CN" altLang="zh-CN" sz="1600" dirty="0"/>
              <a:t>。</a:t>
            </a:r>
            <a:endParaRPr kumimoji="1" lang="en-US" altLang="zh-CN" sz="1600" dirty="0"/>
          </a:p>
          <a:p>
            <a:endParaRPr kumimoji="1" lang="en-US" altLang="zh-CN" sz="1600" dirty="0">
              <a:solidFill>
                <a:srgbClr val="292934"/>
              </a:solidFill>
            </a:endParaRPr>
          </a:p>
          <a:p>
            <a:endParaRPr kumimoji="1" lang="en-US" altLang="zh-CN" sz="1600" dirty="0" smtClean="0"/>
          </a:p>
          <a:p>
            <a:endParaRPr kumimoji="1" lang="zh-CN" alt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43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256672-958f31b01695b085.gi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77811"/>
            <a:ext cx="7408333" cy="4872404"/>
          </a:xfrm>
          <a:prstGeom prst="rect">
            <a:avLst/>
          </a:prstGeom>
        </p:spPr>
      </p:pic>
      <p:sp useBgFill="1">
        <p:nvSpPr>
          <p:cNvPr id="3" name="矩形 2"/>
          <p:cNvSpPr/>
          <p:nvPr/>
        </p:nvSpPr>
        <p:spPr>
          <a:xfrm>
            <a:off x="3513668" y="3373438"/>
            <a:ext cx="5630332" cy="17700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15166" y="3381373"/>
            <a:ext cx="354541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lang="zh-CN" altLang="en-US" sz="1400" dirty="0">
                <a:solidFill>
                  <a:schemeClr val="tx2"/>
                </a:solidFill>
              </a:rPr>
              <a:t>深度</a:t>
            </a:r>
            <a:r>
              <a:rPr lang="en-US" altLang="zh-CN" sz="1400" dirty="0">
                <a:solidFill>
                  <a:schemeClr val="tx2"/>
                </a:solidFill>
              </a:rPr>
              <a:t>(Depth</a:t>
            </a:r>
            <a:r>
              <a:rPr lang="en-US" altLang="zh-CN" sz="1400" dirty="0" smtClean="0">
                <a:solidFill>
                  <a:schemeClr val="tx2"/>
                </a:solidFill>
              </a:rPr>
              <a:t>)</a:t>
            </a:r>
          </a:p>
          <a:p>
            <a:r>
              <a:rPr lang="zh-CN" altLang="en-US" sz="1400" dirty="0" smtClean="0"/>
              <a:t> </a:t>
            </a:r>
            <a:r>
              <a:rPr lang="zh-CN" altLang="en-US" sz="1400" dirty="0"/>
              <a:t>深度就是卷积操作中用到的滤波器个数</a:t>
            </a:r>
            <a:r>
              <a:rPr lang="zh-CN" altLang="en-US" sz="1400" dirty="0" smtClean="0"/>
              <a:t>。这里对图片用了两个</a:t>
            </a:r>
            <a:r>
              <a:rPr lang="zh-CN" altLang="en-US" sz="1400" dirty="0"/>
              <a:t>不同的滤波器，</a:t>
            </a:r>
            <a:r>
              <a:rPr lang="zh-CN" altLang="en-US" sz="1400" dirty="0" smtClean="0"/>
              <a:t>从而产生了两个</a:t>
            </a:r>
            <a:r>
              <a:rPr lang="zh-CN" altLang="en-US" sz="1400" dirty="0"/>
              <a:t>特征映射。</a:t>
            </a:r>
            <a:r>
              <a:rPr lang="zh-CN" altLang="en-US" sz="1400" dirty="0" smtClean="0"/>
              <a:t>你可以认为这两个特征映射也是堆叠</a:t>
            </a:r>
            <a:r>
              <a:rPr lang="zh-CN" altLang="en-US" sz="1400" dirty="0"/>
              <a:t>的</a:t>
            </a:r>
            <a:r>
              <a:rPr lang="en-US" altLang="zh-CN" sz="1400" dirty="0"/>
              <a:t>2d</a:t>
            </a:r>
            <a:r>
              <a:rPr lang="zh-CN" altLang="en-US" sz="1400" dirty="0"/>
              <a:t>矩阵，所以这里特征映射的“深度”就</a:t>
            </a:r>
            <a:r>
              <a:rPr lang="zh-CN" altLang="en-US" sz="1400" dirty="0" smtClean="0"/>
              <a:t>是</a:t>
            </a:r>
            <a:r>
              <a:rPr lang="zh-CN" altLang="zh-CN" sz="1400" dirty="0" smtClean="0"/>
              <a:t>2</a:t>
            </a:r>
            <a:r>
              <a:rPr lang="zh-CN" altLang="en-US" sz="1400" dirty="0" smtClean="0"/>
              <a:t>。</a:t>
            </a:r>
            <a:endParaRPr lang="zh-CN" altLang="en-US" sz="1400" dirty="0"/>
          </a:p>
        </p:txBody>
      </p:sp>
      <p:sp>
        <p:nvSpPr>
          <p:cNvPr id="5" name="矩形 4"/>
          <p:cNvSpPr/>
          <p:nvPr/>
        </p:nvSpPr>
        <p:spPr>
          <a:xfrm>
            <a:off x="6434667" y="1938633"/>
            <a:ext cx="232833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lang="zh-CN" altLang="en-US" sz="1400" dirty="0">
                <a:solidFill>
                  <a:srgbClr val="D2533C"/>
                </a:solidFill>
              </a:rPr>
              <a:t>步幅</a:t>
            </a:r>
            <a:r>
              <a:rPr lang="en-US" altLang="zh-CN" sz="1400" dirty="0">
                <a:solidFill>
                  <a:srgbClr val="D2533C"/>
                </a:solidFill>
              </a:rPr>
              <a:t>(Stride</a:t>
            </a:r>
            <a:r>
              <a:rPr lang="en-US" altLang="zh-CN" sz="1400" dirty="0" smtClean="0">
                <a:solidFill>
                  <a:srgbClr val="D2533C"/>
                </a:solidFill>
              </a:rPr>
              <a:t>)</a:t>
            </a:r>
          </a:p>
          <a:p>
            <a:r>
              <a:rPr lang="zh-CN" altLang="en-US" sz="1400" dirty="0" smtClean="0"/>
              <a:t>步幅是每次滑过</a:t>
            </a:r>
            <a:r>
              <a:rPr lang="zh-CN" altLang="en-US" sz="1400" dirty="0"/>
              <a:t>的像素数</a:t>
            </a:r>
            <a:r>
              <a:rPr lang="zh-CN" altLang="en-US" sz="1400" dirty="0" smtClean="0"/>
              <a:t>。当</a:t>
            </a:r>
            <a:r>
              <a:rPr lang="en-US" altLang="zh-CN" sz="1400" dirty="0" smtClean="0"/>
              <a:t>Stride</a:t>
            </a:r>
            <a:r>
              <a:rPr lang="en-US" altLang="zh-CN" sz="1400" dirty="0"/>
              <a:t>=2</a:t>
            </a:r>
            <a:r>
              <a:rPr lang="zh-CN" altLang="en-US" sz="1400" dirty="0"/>
              <a:t>的时候每次就会滑过</a:t>
            </a:r>
            <a:r>
              <a:rPr lang="en-US" altLang="zh-CN" sz="1400" dirty="0"/>
              <a:t>2</a:t>
            </a:r>
            <a:r>
              <a:rPr lang="zh-CN" altLang="en-US" sz="1400" dirty="0"/>
              <a:t>个像素。步幅越大，特征映射越小。</a:t>
            </a:r>
          </a:p>
        </p:txBody>
      </p:sp>
      <p:sp>
        <p:nvSpPr>
          <p:cNvPr id="6" name="矩形 5"/>
          <p:cNvSpPr/>
          <p:nvPr/>
        </p:nvSpPr>
        <p:spPr>
          <a:xfrm>
            <a:off x="6360582" y="3397248"/>
            <a:ext cx="268816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lang="zh-CN" altLang="en-US" sz="1400" dirty="0">
                <a:solidFill>
                  <a:srgbClr val="D2533C"/>
                </a:solidFill>
              </a:rPr>
              <a:t>补零</a:t>
            </a:r>
            <a:r>
              <a:rPr lang="en-US" altLang="zh-CN" sz="1400" dirty="0">
                <a:solidFill>
                  <a:srgbClr val="D2533C"/>
                </a:solidFill>
              </a:rPr>
              <a:t>(Zero-padding</a:t>
            </a:r>
            <a:r>
              <a:rPr lang="en-US" altLang="zh-CN" sz="1400" dirty="0" smtClean="0">
                <a:solidFill>
                  <a:srgbClr val="D2533C"/>
                </a:solidFill>
              </a:rPr>
              <a:t>)</a:t>
            </a:r>
          </a:p>
          <a:p>
            <a:r>
              <a:rPr lang="zh-CN" altLang="en-US" sz="1400" dirty="0" smtClean="0"/>
              <a:t>边缘补零，对图像矩阵</a:t>
            </a:r>
            <a:r>
              <a:rPr lang="zh-CN" altLang="en-US" sz="1400" dirty="0"/>
              <a:t>的边缘像素也施加滤波器。补零的好处是让我们可以控制特征映射的尺寸。补零也叫宽卷积，不补零就叫窄卷积。</a:t>
            </a:r>
          </a:p>
        </p:txBody>
      </p:sp>
    </p:spTree>
    <p:extLst>
      <p:ext uri="{BB962C8B-B14F-4D97-AF65-F5344CB8AC3E}">
        <p14:creationId xmlns:p14="http://schemas.microsoft.com/office/powerpoint/2010/main" val="309868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43933"/>
            <a:ext cx="8229600" cy="742950"/>
          </a:xfrm>
        </p:spPr>
        <p:txBody>
          <a:bodyPr/>
          <a:lstStyle/>
          <a:p>
            <a:r>
              <a:rPr kumimoji="1" lang="zh-CN" altLang="en-US" dirty="0" smtClean="0"/>
              <a:t>基本单元</a:t>
            </a:r>
            <a:r>
              <a:rPr kumimoji="1" lang="en-US" altLang="zh-CN" dirty="0" smtClean="0"/>
              <a:t>—</a:t>
            </a:r>
            <a:r>
              <a:rPr kumimoji="1" lang="zh-CN" altLang="en-US" dirty="0" smtClean="0"/>
              <a:t>池化层</a:t>
            </a:r>
            <a:endParaRPr kumimoji="1" lang="zh-CN" altLang="en-US" dirty="0"/>
          </a:p>
        </p:txBody>
      </p:sp>
      <p:pic>
        <p:nvPicPr>
          <p:cNvPr id="4" name="图片 3" descr="屏幕快照 2017-05-17 下午12.35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66" y="2457450"/>
            <a:ext cx="7378700" cy="26860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57200" y="1143000"/>
            <a:ext cx="78189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n"/>
            </a:pPr>
            <a:r>
              <a:rPr lang="zh-CN" altLang="en-US" dirty="0" smtClean="0"/>
              <a:t>空间池化，也叫亚采样或下采样降低了每个</a:t>
            </a:r>
            <a:r>
              <a:rPr lang="zh-CN" altLang="en-US" dirty="0"/>
              <a:t>特征映射的维度，但是保留了最重要的信息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buClr>
                <a:schemeClr val="tx2"/>
              </a:buClr>
            </a:pPr>
            <a:endParaRPr lang="en-US" altLang="zh-CN" dirty="0"/>
          </a:p>
          <a:p>
            <a:pPr marL="285750" indent="-285750">
              <a:buClr>
                <a:schemeClr val="tx2"/>
              </a:buClr>
              <a:buFont typeface="Wingdings" charset="2"/>
              <a:buChar char="n"/>
            </a:pPr>
            <a:r>
              <a:rPr lang="zh-CN" altLang="en-US" dirty="0" smtClean="0"/>
              <a:t>空间池化可以有很多种</a:t>
            </a:r>
            <a:r>
              <a:rPr lang="zh-CN" altLang="en-US" dirty="0"/>
              <a:t>形式：最大</a:t>
            </a:r>
            <a:r>
              <a:rPr lang="en-US" altLang="zh-CN" dirty="0"/>
              <a:t>(Max)</a:t>
            </a:r>
            <a:r>
              <a:rPr lang="zh-CN" altLang="en-US" dirty="0"/>
              <a:t>，平均</a:t>
            </a:r>
            <a:r>
              <a:rPr lang="en-US" altLang="zh-CN" dirty="0"/>
              <a:t>(Average)</a:t>
            </a:r>
            <a:r>
              <a:rPr lang="zh-CN" altLang="en-US" dirty="0"/>
              <a:t>，求和</a:t>
            </a:r>
            <a:r>
              <a:rPr lang="en-US" altLang="zh-CN" dirty="0"/>
              <a:t>(Sum)</a:t>
            </a:r>
            <a:r>
              <a:rPr lang="zh-CN" altLang="en-US" dirty="0"/>
              <a:t>等</a:t>
            </a:r>
            <a:r>
              <a:rPr lang="zh-CN" altLang="en-US" dirty="0" smtClean="0"/>
              <a:t>等。最大池化成效最好。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440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快照 2017-05-17 下午12.54.43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17" y="615206"/>
            <a:ext cx="8117417" cy="254364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396999" y="282646"/>
            <a:ext cx="65616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将池化操作施经过卷积层和</a:t>
            </a:r>
            <a:r>
              <a:rPr lang="en-US" altLang="zh-CN" dirty="0" smtClean="0"/>
              <a:t>ReLU</a:t>
            </a:r>
            <a:r>
              <a:rPr lang="zh-CN" altLang="en-US" dirty="0" smtClean="0"/>
              <a:t>激活函数的特</a:t>
            </a:r>
            <a:r>
              <a:rPr lang="zh-CN" altLang="en-US" dirty="0"/>
              <a:t>征映射上的效果</a:t>
            </a:r>
          </a:p>
        </p:txBody>
      </p:sp>
      <p:sp>
        <p:nvSpPr>
          <p:cNvPr id="3" name="矩形 2"/>
          <p:cNvSpPr/>
          <p:nvPr/>
        </p:nvSpPr>
        <p:spPr>
          <a:xfrm>
            <a:off x="354925" y="3338126"/>
            <a:ext cx="820968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lang="zh-CN" altLang="en-US" dirty="0" smtClean="0">
                <a:solidFill>
                  <a:schemeClr val="tx2"/>
                </a:solidFill>
              </a:rPr>
              <a:t>池化层的功能</a:t>
            </a:r>
            <a:endParaRPr lang="en-US" altLang="zh-CN" dirty="0">
              <a:solidFill>
                <a:schemeClr val="tx2"/>
              </a:solidFill>
            </a:endParaRPr>
          </a:p>
          <a:p>
            <a:pPr marL="742950" lvl="1" indent="-285750">
              <a:buFont typeface="Wingdings" charset="2"/>
              <a:buChar char="n"/>
            </a:pPr>
            <a:r>
              <a:rPr lang="zh-CN" altLang="en-US" dirty="0" smtClean="0"/>
              <a:t>减少网络中的参数计算</a:t>
            </a:r>
            <a:r>
              <a:rPr lang="zh-CN" altLang="en-US" dirty="0"/>
              <a:t>数量，</a:t>
            </a:r>
            <a:r>
              <a:rPr lang="zh-CN" altLang="en-US" dirty="0" smtClean="0"/>
              <a:t>从而遏制过拟合</a:t>
            </a:r>
            <a:endParaRPr lang="en-US" altLang="zh-CN" dirty="0"/>
          </a:p>
          <a:p>
            <a:pPr marL="742950" lvl="1" indent="-285750">
              <a:buFont typeface="Wingdings" charset="2"/>
              <a:buChar char="n"/>
            </a:pPr>
            <a:r>
              <a:rPr lang="zh-CN" altLang="en-US" dirty="0" smtClean="0"/>
              <a:t>增强网络对输入图像</a:t>
            </a:r>
            <a:r>
              <a:rPr lang="zh-CN" altLang="en-US" dirty="0"/>
              <a:t>中的小变形、扭曲、平移的鲁</a:t>
            </a:r>
            <a:r>
              <a:rPr lang="zh-CN" altLang="en-US" dirty="0" smtClean="0"/>
              <a:t>棒性</a:t>
            </a:r>
            <a:r>
              <a:rPr lang="zh-CN" altLang="en-US" dirty="0"/>
              <a:t>(</a:t>
            </a:r>
            <a:r>
              <a:rPr lang="zh-CN" altLang="en-US" dirty="0" smtClean="0"/>
              <a:t>输入</a:t>
            </a:r>
            <a:r>
              <a:rPr lang="zh-CN" altLang="en-US" dirty="0"/>
              <a:t>里的微小扭曲不会改变池化输出</a:t>
            </a:r>
            <a:r>
              <a:rPr lang="en-US" altLang="zh-CN" dirty="0"/>
              <a:t>——</a:t>
            </a:r>
            <a:r>
              <a:rPr lang="zh-CN" altLang="en-US" dirty="0"/>
              <a:t>因为我们在局部邻域已经取了最大值</a:t>
            </a:r>
            <a:r>
              <a:rPr lang="en-US" altLang="zh-CN" dirty="0"/>
              <a:t>/</a:t>
            </a:r>
            <a:r>
              <a:rPr lang="zh-CN" altLang="en-US" dirty="0" smtClean="0"/>
              <a:t>平均值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742950" lvl="1" indent="-285750">
              <a:buFont typeface="Wingdings" charset="2"/>
              <a:buChar char="n"/>
            </a:pPr>
            <a:r>
              <a:rPr lang="zh-CN" altLang="en-US" dirty="0" smtClean="0"/>
              <a:t>帮助我们获</a:t>
            </a:r>
            <a:r>
              <a:rPr lang="zh-CN" altLang="en-US" dirty="0"/>
              <a:t>得不因尺寸而改变的等效图片表征。这非常有用，因为这样我们就可以探测到图片里的物体，不论那个物体在哪。</a:t>
            </a:r>
          </a:p>
          <a:p>
            <a:pPr marL="742950" lvl="1" indent="-285750">
              <a:buFont typeface="Wingdings" charset="2"/>
              <a:buChar char="n"/>
            </a:pPr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2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kumimoji="1" lang="zh-CN" altLang="en-US" dirty="0" smtClean="0"/>
              <a:t>基本单元</a:t>
            </a:r>
            <a:r>
              <a:rPr kumimoji="1" lang="en-US" altLang="zh-CN" dirty="0" smtClean="0"/>
              <a:t>—</a:t>
            </a:r>
            <a:r>
              <a:rPr kumimoji="1" lang="zh-CN" altLang="en-US" dirty="0" smtClean="0"/>
              <a:t>全连接层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37" y="2944018"/>
            <a:ext cx="4345440" cy="1903412"/>
          </a:xfrm>
          <a:prstGeom prst="rect">
            <a:avLst/>
          </a:prstGeom>
        </p:spPr>
      </p:pic>
      <p:pic>
        <p:nvPicPr>
          <p:cNvPr id="5" name="图片 4" descr="屏幕快照 2017-05-17 下午3.54.06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916" y="3476625"/>
            <a:ext cx="3852146" cy="137080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6618" y="1269997"/>
            <a:ext cx="418057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n"/>
            </a:pPr>
            <a:r>
              <a:rPr lang="zh-CN" altLang="en-US" dirty="0" smtClean="0"/>
              <a:t>使用</a:t>
            </a:r>
            <a:r>
              <a:rPr lang="en-US" altLang="zh-CN" dirty="0" err="1" smtClean="0"/>
              <a:t>softmax</a:t>
            </a:r>
            <a:r>
              <a:rPr lang="zh-CN" altLang="en-US" dirty="0"/>
              <a:t>激励函数作为输出层的多层感知机</a:t>
            </a:r>
            <a:r>
              <a:rPr lang="en-US" altLang="zh-CN" dirty="0"/>
              <a:t>(Multi-Layer Perceptron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pPr marL="285750" indent="-285750">
              <a:buClr>
                <a:schemeClr val="tx2"/>
              </a:buClr>
              <a:buFont typeface="Wingdings" charset="2"/>
              <a:buChar char="n"/>
            </a:pPr>
            <a:endParaRPr lang="en-US" altLang="zh-CN" dirty="0" smtClean="0"/>
          </a:p>
          <a:p>
            <a:pPr marL="285750" indent="-285750">
              <a:buClr>
                <a:schemeClr val="tx2"/>
              </a:buClr>
              <a:buFont typeface="Wingdings" charset="2"/>
              <a:buChar char="n"/>
            </a:pPr>
            <a:r>
              <a:rPr lang="zh-CN" altLang="en-US" dirty="0" smtClean="0"/>
              <a:t>全连接表示上一层</a:t>
            </a:r>
            <a:r>
              <a:rPr lang="zh-CN" altLang="en-US" dirty="0"/>
              <a:t>的每一个神经元，都和下一层的每一个神经元是相互连接的。</a:t>
            </a:r>
          </a:p>
        </p:txBody>
      </p:sp>
      <p:sp>
        <p:nvSpPr>
          <p:cNvPr id="6" name="矩形 5"/>
          <p:cNvSpPr/>
          <p:nvPr/>
        </p:nvSpPr>
        <p:spPr>
          <a:xfrm>
            <a:off x="5132916" y="1184005"/>
            <a:ext cx="36491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n"/>
            </a:pPr>
            <a:r>
              <a:rPr lang="zh-CN" altLang="en-US" dirty="0" smtClean="0"/>
              <a:t>卷积层和池化层的输出代表了输入图</a:t>
            </a:r>
            <a:r>
              <a:rPr lang="zh-CN" altLang="en-US" dirty="0"/>
              <a:t>像的高级特征，全连接层的</a:t>
            </a:r>
            <a:r>
              <a:rPr lang="zh-CN" altLang="en-US" dirty="0" smtClean="0"/>
              <a:t>目的就是类别基于训练集用这些特征进行分类。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132916" y="2131876"/>
            <a:ext cx="35538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n"/>
            </a:pPr>
            <a:r>
              <a:rPr lang="zh-CN" altLang="en-US" dirty="0"/>
              <a:t>除了分类以外，加入全连接层也是学习特征之间非线性组合的有效办法。卷积层和池化层提取出来的特征很好，但是如果考虑这些特征之间的组合，就更好了。</a:t>
            </a:r>
          </a:p>
        </p:txBody>
      </p:sp>
    </p:spTree>
    <p:extLst>
      <p:ext uri="{BB962C8B-B14F-4D97-AF65-F5344CB8AC3E}">
        <p14:creationId xmlns:p14="http://schemas.microsoft.com/office/powerpoint/2010/main" val="63005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基本单元</a:t>
            </a:r>
            <a:r>
              <a:rPr kumimoji="1" lang="en-US" altLang="zh-CN" dirty="0" smtClean="0"/>
              <a:t>—</a:t>
            </a:r>
            <a:r>
              <a:rPr kumimoji="1" lang="zh-CN" altLang="en-US" dirty="0" smtClean="0"/>
              <a:t>可视化</a:t>
            </a:r>
            <a:endParaRPr kumimoji="1" lang="zh-CN" altLang="en-US" dirty="0"/>
          </a:p>
        </p:txBody>
      </p:sp>
      <p:pic>
        <p:nvPicPr>
          <p:cNvPr id="3" name="图片 2" descr="屏幕快照 2017-05-19 上午1.21.37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12" y="1143001"/>
            <a:ext cx="8897122" cy="361987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7200" y="4827920"/>
            <a:ext cx="3812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zh-CN" sz="1200" dirty="0" smtClean="0"/>
              <a:t>2</a:t>
            </a:r>
            <a:r>
              <a:rPr kumimoji="1" lang="en-US" altLang="zh-CN" sz="1200" dirty="0" smtClean="0"/>
              <a:t>D</a:t>
            </a:r>
            <a:r>
              <a:rPr kumimoji="1" lang="zh-CN" altLang="en-US" sz="1200" dirty="0" smtClean="0"/>
              <a:t>版</a:t>
            </a:r>
            <a:r>
              <a:rPr kumimoji="1" lang="zh-CN" altLang="zh-CN" sz="1200" dirty="0"/>
              <a:t> 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>
                <a:hlinkClick r:id="rId3"/>
              </a:rPr>
              <a:t>http</a:t>
            </a:r>
            <a:r>
              <a:rPr kumimoji="1" lang="en-US" altLang="zh-CN" sz="1200" dirty="0">
                <a:hlinkClick r:id="rId3"/>
              </a:rPr>
              <a:t>://</a:t>
            </a:r>
            <a:r>
              <a:rPr kumimoji="1" lang="en-US" altLang="zh-CN" sz="1200" dirty="0" err="1">
                <a:hlinkClick r:id="rId3"/>
              </a:rPr>
              <a:t>scs.ryerson.ca</a:t>
            </a:r>
            <a:r>
              <a:rPr kumimoji="1" lang="en-US" altLang="zh-CN" sz="1200" dirty="0">
                <a:hlinkClick r:id="rId3"/>
              </a:rPr>
              <a:t>/~</a:t>
            </a:r>
            <a:r>
              <a:rPr kumimoji="1" lang="en-US" altLang="zh-CN" sz="1200" dirty="0" err="1">
                <a:hlinkClick r:id="rId3"/>
              </a:rPr>
              <a:t>aharley</a:t>
            </a:r>
            <a:r>
              <a:rPr kumimoji="1" lang="en-US" altLang="zh-CN" sz="1200" dirty="0">
                <a:hlinkClick r:id="rId3"/>
              </a:rPr>
              <a:t>/</a:t>
            </a:r>
            <a:r>
              <a:rPr kumimoji="1" lang="en-US" altLang="zh-CN" sz="1200" dirty="0" err="1">
                <a:hlinkClick r:id="rId3"/>
              </a:rPr>
              <a:t>vis</a:t>
            </a:r>
            <a:r>
              <a:rPr kumimoji="1" lang="en-US" altLang="zh-CN" sz="1200" dirty="0">
                <a:hlinkClick r:id="rId3"/>
              </a:rPr>
              <a:t>/</a:t>
            </a:r>
            <a:r>
              <a:rPr kumimoji="1" lang="en-US" altLang="zh-CN" sz="1200" dirty="0" err="1">
                <a:hlinkClick r:id="rId3"/>
              </a:rPr>
              <a:t>conv</a:t>
            </a:r>
            <a:r>
              <a:rPr kumimoji="1" lang="en-US" altLang="zh-CN" sz="1200" dirty="0">
                <a:hlinkClick r:id="rId3"/>
              </a:rPr>
              <a:t>/</a:t>
            </a:r>
            <a:r>
              <a:rPr kumimoji="1" lang="en-US" altLang="zh-CN" sz="1200" dirty="0" err="1">
                <a:hlinkClick r:id="rId3"/>
              </a:rPr>
              <a:t>flat.html</a:t>
            </a:r>
            <a:endParaRPr kumimoji="1" lang="zh-CN" altLang="en-US" sz="1200" dirty="0"/>
          </a:p>
        </p:txBody>
      </p:sp>
      <p:sp>
        <p:nvSpPr>
          <p:cNvPr id="5" name="文本框 4"/>
          <p:cNvSpPr txBox="1"/>
          <p:nvPr/>
        </p:nvSpPr>
        <p:spPr>
          <a:xfrm>
            <a:off x="4799639" y="4838345"/>
            <a:ext cx="32736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zh-CN" sz="1200" dirty="0"/>
              <a:t>3</a:t>
            </a:r>
            <a:r>
              <a:rPr kumimoji="1" lang="en-US" altLang="zh-CN" sz="1200" dirty="0" smtClean="0"/>
              <a:t>D</a:t>
            </a:r>
            <a:r>
              <a:rPr kumimoji="1" lang="zh-CN" altLang="en-US" sz="1200" dirty="0" smtClean="0"/>
              <a:t>版</a:t>
            </a:r>
            <a:r>
              <a:rPr kumimoji="1" lang="zh-CN" altLang="zh-CN" sz="1200" dirty="0"/>
              <a:t> </a:t>
            </a:r>
            <a:r>
              <a:rPr kumimoji="1" lang="zh-CN" altLang="en-US" sz="1200" dirty="0" smtClean="0">
                <a:hlinkClick r:id="rId4"/>
              </a:rPr>
              <a:t> </a:t>
            </a:r>
            <a:r>
              <a:rPr kumimoji="1" lang="en-US" altLang="zh-CN" sz="1200" dirty="0">
                <a:hlinkClick r:id="rId4"/>
              </a:rPr>
              <a:t>http://</a:t>
            </a:r>
            <a:r>
              <a:rPr kumimoji="1" lang="en-US" altLang="zh-CN" sz="1200" dirty="0" err="1">
                <a:hlinkClick r:id="rId4"/>
              </a:rPr>
              <a:t>scs.ryerson.ca</a:t>
            </a:r>
            <a:r>
              <a:rPr kumimoji="1" lang="en-US" altLang="zh-CN" sz="1200" dirty="0">
                <a:hlinkClick r:id="rId4"/>
              </a:rPr>
              <a:t>/~</a:t>
            </a:r>
            <a:r>
              <a:rPr kumimoji="1" lang="en-US" altLang="zh-CN" sz="1200" dirty="0" err="1">
                <a:hlinkClick r:id="rId4"/>
              </a:rPr>
              <a:t>aharley</a:t>
            </a:r>
            <a:r>
              <a:rPr kumimoji="1" lang="en-US" altLang="zh-CN" sz="1200" dirty="0">
                <a:hlinkClick r:id="rId4"/>
              </a:rPr>
              <a:t>/</a:t>
            </a:r>
            <a:r>
              <a:rPr kumimoji="1" lang="en-US" altLang="zh-CN" sz="1200" dirty="0" err="1">
                <a:hlinkClick r:id="rId4"/>
              </a:rPr>
              <a:t>vis</a:t>
            </a:r>
            <a:r>
              <a:rPr kumimoji="1" lang="en-US" altLang="zh-CN" sz="1200" dirty="0">
                <a:hlinkClick r:id="rId4"/>
              </a:rPr>
              <a:t>/</a:t>
            </a:r>
            <a:r>
              <a:rPr kumimoji="1" lang="en-US" altLang="zh-CN" sz="1200" dirty="0" err="1">
                <a:hlinkClick r:id="rId4"/>
              </a:rPr>
              <a:t>conv</a:t>
            </a:r>
            <a:r>
              <a:rPr kumimoji="1" lang="en-US" altLang="zh-CN" sz="1200" dirty="0">
                <a:hlinkClick r:id="rId4"/>
              </a:rPr>
              <a:t>/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0572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97" y="724946"/>
            <a:ext cx="8448675" cy="429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52" y="246605"/>
            <a:ext cx="353377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61" y="1194226"/>
            <a:ext cx="7905750" cy="364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044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0119"/>
            <a:ext cx="8229600" cy="742950"/>
          </a:xfrm>
        </p:spPr>
        <p:txBody>
          <a:bodyPr/>
          <a:lstStyle/>
          <a:p>
            <a:r>
              <a:rPr kumimoji="1" lang="zh-CN" altLang="en-US" dirty="0" smtClean="0"/>
              <a:t>反向传播训练</a:t>
            </a:r>
            <a:endParaRPr kumimoji="1" lang="zh-CN" altLang="en-US" dirty="0"/>
          </a:p>
        </p:txBody>
      </p:sp>
      <p:pic>
        <p:nvPicPr>
          <p:cNvPr id="4" name="图片 3" descr="屏幕快照 2017-05-17 下午4.08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85" y="1021534"/>
            <a:ext cx="7884583" cy="223537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693834" y="354081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n"/>
            </a:pPr>
            <a:r>
              <a:rPr lang="zh-CN" altLang="en-US" dirty="0"/>
              <a:t>卷积</a:t>
            </a:r>
            <a:r>
              <a:rPr lang="en-US" altLang="zh-CN" dirty="0"/>
              <a:t>+</a:t>
            </a:r>
            <a:r>
              <a:rPr lang="zh-CN" altLang="en-US" dirty="0" smtClean="0"/>
              <a:t>池化 </a:t>
            </a:r>
            <a:r>
              <a:rPr lang="zh-CN" altLang="zh-CN" dirty="0" smtClean="0"/>
              <a:t>=</a:t>
            </a:r>
            <a:r>
              <a:rPr lang="zh-CN" altLang="en-US" dirty="0" smtClean="0"/>
              <a:t> 特征提取器</a:t>
            </a:r>
            <a:endParaRPr lang="en-US" altLang="zh-CN" dirty="0"/>
          </a:p>
          <a:p>
            <a:pPr marL="285750" indent="-285750">
              <a:buClr>
                <a:schemeClr val="tx2"/>
              </a:buClr>
              <a:buFont typeface="Wingdings" charset="2"/>
              <a:buChar char="n"/>
            </a:pPr>
            <a:endParaRPr lang="en-US" altLang="zh-CN" dirty="0" smtClean="0"/>
          </a:p>
          <a:p>
            <a:pPr marL="285750" indent="-285750">
              <a:buClr>
                <a:schemeClr val="tx2"/>
              </a:buClr>
              <a:buFont typeface="Wingdings" charset="2"/>
              <a:buChar char="n"/>
            </a:pPr>
            <a:r>
              <a:rPr lang="zh-CN" altLang="en-US" dirty="0" smtClean="0"/>
              <a:t>全连接层 </a:t>
            </a:r>
            <a:r>
              <a:rPr lang="en-US" altLang="zh-CN" dirty="0" smtClean="0"/>
              <a:t>=</a:t>
            </a:r>
            <a:r>
              <a:rPr lang="zh-CN" altLang="en-US" dirty="0" smtClean="0"/>
              <a:t> 分类器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21" y="3075401"/>
            <a:ext cx="4996908" cy="1854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34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87810"/>
            <a:ext cx="8229600" cy="742950"/>
          </a:xfrm>
        </p:spPr>
        <p:txBody>
          <a:bodyPr/>
          <a:lstStyle/>
          <a:p>
            <a:r>
              <a:rPr kumimoji="1" lang="zh-CN" altLang="en-US" dirty="0" smtClean="0"/>
              <a:t>反向传播训练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57201" y="849639"/>
            <a:ext cx="836083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lang="en-US" altLang="zh-CN" sz="1400" dirty="0">
                <a:solidFill>
                  <a:srgbClr val="D2533C"/>
                </a:solidFill>
              </a:rPr>
              <a:t>Step 1: </a:t>
            </a:r>
            <a:r>
              <a:rPr lang="zh-CN" altLang="en-US" sz="1400" dirty="0"/>
              <a:t>用随机数初始化所有的滤波器和参数</a:t>
            </a:r>
            <a:r>
              <a:rPr lang="en-US" altLang="zh-CN" sz="1400" dirty="0"/>
              <a:t>/</a:t>
            </a:r>
            <a:r>
              <a:rPr lang="zh-CN" altLang="en-US" sz="1400" dirty="0"/>
              <a:t>权</a:t>
            </a:r>
            <a:r>
              <a:rPr lang="zh-CN" altLang="en-US" sz="1400" dirty="0" smtClean="0"/>
              <a:t>重</a:t>
            </a:r>
            <a:endParaRPr lang="en-US" altLang="zh-CN" sz="1400" dirty="0" smtClean="0"/>
          </a:p>
          <a:p>
            <a:endParaRPr lang="en-US" altLang="zh-CN" sz="1400" dirty="0" smtClean="0"/>
          </a:p>
          <a:p>
            <a:pPr marL="285750" indent="-285750">
              <a:buFont typeface="Wingdings" charset="2"/>
              <a:buChar char="n"/>
            </a:pPr>
            <a:r>
              <a:rPr lang="en-US" altLang="zh-CN" sz="1400" dirty="0" smtClean="0">
                <a:solidFill>
                  <a:srgbClr val="D2533C"/>
                </a:solidFill>
              </a:rPr>
              <a:t>Step </a:t>
            </a:r>
            <a:r>
              <a:rPr lang="en-US" altLang="zh-CN" sz="1400" dirty="0">
                <a:solidFill>
                  <a:srgbClr val="D2533C"/>
                </a:solidFill>
              </a:rPr>
              <a:t>2: </a:t>
            </a:r>
            <a:r>
              <a:rPr lang="zh-CN" altLang="en-US" sz="1400" dirty="0"/>
              <a:t>网络将训练图片作为输入，执行前向步骤（卷积，</a:t>
            </a:r>
            <a:r>
              <a:rPr lang="en-US" altLang="zh-CN" sz="1400" dirty="0"/>
              <a:t>ReLU</a:t>
            </a:r>
            <a:r>
              <a:rPr lang="zh-CN" altLang="en-US" sz="1400" dirty="0"/>
              <a:t>，池化以及全连接层的前向传播）并计算每个类别的对应输出概率。</a:t>
            </a:r>
          </a:p>
          <a:p>
            <a:pPr marL="742950" lvl="1" indent="-285750">
              <a:buFont typeface="Wingdings" charset="2"/>
              <a:buChar char="n"/>
            </a:pPr>
            <a:r>
              <a:rPr lang="zh-CN" altLang="en-US" sz="1400" dirty="0" smtClean="0"/>
              <a:t>假设船图</a:t>
            </a:r>
            <a:r>
              <a:rPr lang="zh-CN" altLang="en-US" sz="1400" dirty="0"/>
              <a:t>的输出概率是</a:t>
            </a:r>
            <a:r>
              <a:rPr lang="en-US" altLang="zh-CN" sz="1400" dirty="0"/>
              <a:t>[0.2, 0.4, 0.1, 0.3</a:t>
            </a:r>
            <a:r>
              <a:rPr lang="en-US" altLang="zh-CN" sz="1400" dirty="0" smtClean="0"/>
              <a:t>]</a:t>
            </a:r>
          </a:p>
          <a:p>
            <a:pPr marL="742950" lvl="1" indent="-285750">
              <a:buFont typeface="Wingdings" charset="2"/>
              <a:buChar char="n"/>
            </a:pPr>
            <a:r>
              <a:rPr lang="zh-CN" altLang="en-US" sz="1400" dirty="0" smtClean="0"/>
              <a:t>因为第一个训练样</a:t>
            </a:r>
            <a:r>
              <a:rPr lang="zh-CN" altLang="en-US" sz="1400" dirty="0"/>
              <a:t>本的权重都是随机的，所以这个输出概率也跟随机的差</a:t>
            </a:r>
            <a:r>
              <a:rPr lang="zh-CN" altLang="en-US" sz="1400" dirty="0" smtClean="0"/>
              <a:t>不多</a:t>
            </a:r>
            <a:endParaRPr lang="en-US" altLang="zh-CN" sz="1400" dirty="0" smtClean="0"/>
          </a:p>
          <a:p>
            <a:pPr lvl="1"/>
            <a:endParaRPr lang="zh-CN" altLang="en-US" sz="1400" dirty="0"/>
          </a:p>
          <a:p>
            <a:pPr marL="285750" indent="-285750">
              <a:buFont typeface="Wingdings" charset="2"/>
              <a:buChar char="n"/>
            </a:pPr>
            <a:r>
              <a:rPr lang="en-US" altLang="zh-CN" sz="1400" dirty="0">
                <a:solidFill>
                  <a:srgbClr val="D2533C"/>
                </a:solidFill>
              </a:rPr>
              <a:t>Step 3: </a:t>
            </a:r>
            <a:r>
              <a:rPr lang="zh-CN" altLang="en-US" sz="1400" dirty="0"/>
              <a:t>计算输出层</a:t>
            </a:r>
            <a:r>
              <a:rPr lang="zh-CN" altLang="en-US" sz="1400" dirty="0" smtClean="0"/>
              <a:t>的总误差</a:t>
            </a:r>
            <a:endParaRPr lang="en-US" altLang="zh-CN" sz="1400" dirty="0" smtClean="0"/>
          </a:p>
          <a:p>
            <a:pPr marL="742950" lvl="1" indent="-285750">
              <a:buFont typeface="Wingdings" charset="2"/>
              <a:buChar char="n"/>
            </a:pPr>
            <a:r>
              <a:rPr lang="zh-CN" altLang="en-US" sz="1400" dirty="0" smtClean="0"/>
              <a:t>总误差</a:t>
            </a:r>
            <a:r>
              <a:rPr lang="en-US" altLang="zh-CN" sz="1400" dirty="0" smtClean="0"/>
              <a:t>=1/2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∑ (</a:t>
            </a:r>
            <a:r>
              <a:rPr lang="zh-CN" altLang="en-US" sz="1400" dirty="0"/>
              <a:t>目标概率</a:t>
            </a:r>
            <a:r>
              <a:rPr lang="en-US" altLang="zh-CN" sz="1400" dirty="0"/>
              <a:t>−</a:t>
            </a:r>
            <a:r>
              <a:rPr lang="zh-CN" altLang="en-US" sz="1400" dirty="0"/>
              <a:t>输出概率</a:t>
            </a:r>
            <a:r>
              <a:rPr lang="en-US" altLang="zh-CN" sz="1400" dirty="0" smtClean="0"/>
              <a:t>)^2</a:t>
            </a:r>
          </a:p>
          <a:p>
            <a:pPr lvl="1"/>
            <a:endParaRPr lang="en-US" altLang="zh-CN" sz="1400" dirty="0" smtClean="0"/>
          </a:p>
          <a:p>
            <a:pPr marL="285750" indent="-285750">
              <a:buFont typeface="Wingdings" charset="2"/>
              <a:buChar char="n"/>
            </a:pPr>
            <a:r>
              <a:rPr lang="en-US" altLang="zh-CN" sz="1400" dirty="0" smtClean="0">
                <a:solidFill>
                  <a:srgbClr val="D2533C"/>
                </a:solidFill>
              </a:rPr>
              <a:t>Step </a:t>
            </a:r>
            <a:r>
              <a:rPr lang="en-US" altLang="zh-CN" sz="1400" dirty="0">
                <a:solidFill>
                  <a:srgbClr val="D2533C"/>
                </a:solidFill>
              </a:rPr>
              <a:t>4: </a:t>
            </a:r>
            <a:r>
              <a:rPr lang="zh-CN" altLang="en-US" sz="1400" dirty="0"/>
              <a:t>反向传播算法计算误差相对于所有权重的梯度，并用梯度下降法更新所有的滤波器</a:t>
            </a:r>
            <a:r>
              <a:rPr lang="en-US" altLang="zh-CN" sz="1400" dirty="0"/>
              <a:t>/</a:t>
            </a:r>
            <a:r>
              <a:rPr lang="zh-CN" altLang="en-US" sz="1400" dirty="0"/>
              <a:t>权重和参数的值，以使输出误差最小化。</a:t>
            </a:r>
          </a:p>
          <a:p>
            <a:pPr marL="742950" lvl="1" indent="-285750">
              <a:buFont typeface="Wingdings" charset="2"/>
              <a:buChar char="n"/>
            </a:pPr>
            <a:r>
              <a:rPr lang="zh-CN" altLang="en-US" sz="1400" dirty="0" smtClean="0"/>
              <a:t>权</a:t>
            </a:r>
            <a:r>
              <a:rPr lang="zh-CN" altLang="en-US" sz="1400" dirty="0"/>
              <a:t>重的调整程度与其对总误差的贡献成正比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742950" lvl="1" indent="-285750">
              <a:buFont typeface="Wingdings" charset="2"/>
              <a:buChar char="n"/>
            </a:pPr>
            <a:r>
              <a:rPr lang="zh-CN" altLang="en-US" sz="1400" dirty="0" smtClean="0"/>
              <a:t>当同一图</a:t>
            </a:r>
            <a:r>
              <a:rPr lang="zh-CN" altLang="en-US" sz="1400" dirty="0"/>
              <a:t>像再次被输入，这次的输出概率可能是</a:t>
            </a:r>
            <a:r>
              <a:rPr lang="en-US" altLang="zh-CN" sz="1400" dirty="0"/>
              <a:t>[0.1, 0.1, 0.7, 0.1]</a:t>
            </a:r>
            <a:r>
              <a:rPr lang="zh-CN" altLang="en-US" sz="1400" dirty="0"/>
              <a:t>，与目标</a:t>
            </a:r>
            <a:r>
              <a:rPr lang="en-US" altLang="zh-CN" sz="1400" dirty="0"/>
              <a:t>[0, 0, 1, 0]</a:t>
            </a:r>
            <a:r>
              <a:rPr lang="zh-CN" altLang="en-US" sz="1400" dirty="0"/>
              <a:t>更接近了</a:t>
            </a:r>
            <a:r>
              <a:rPr lang="zh-CN" altLang="en-US" sz="1400" dirty="0" smtClean="0"/>
              <a:t>。这说明我们的神经网络已经学习分类特定图片</a:t>
            </a:r>
            <a:r>
              <a:rPr lang="zh-CN" altLang="en-US" sz="1400" dirty="0"/>
              <a:t>了，学习的方式是调整权重</a:t>
            </a:r>
            <a:r>
              <a:rPr lang="en-US" altLang="zh-CN" sz="1400" dirty="0"/>
              <a:t>/</a:t>
            </a:r>
            <a:r>
              <a:rPr lang="zh-CN" altLang="en-US" sz="1400" dirty="0"/>
              <a:t>滤波器以降低输出误差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742950" lvl="1" indent="-285750">
              <a:buFont typeface="Wingdings" charset="2"/>
              <a:buChar char="n"/>
            </a:pPr>
            <a:r>
              <a:rPr lang="zh-CN" altLang="en-US" sz="1400" dirty="0" smtClean="0"/>
              <a:t>如滤波器个数</a:t>
            </a:r>
            <a:r>
              <a:rPr lang="zh-CN" altLang="en-US" sz="1400" dirty="0"/>
              <a:t>、滤波器尺寸、网络架构这些参数，是在</a:t>
            </a:r>
            <a:r>
              <a:rPr lang="en-US" altLang="zh-CN" sz="1400" dirty="0"/>
              <a:t>Step 1</a:t>
            </a:r>
            <a:r>
              <a:rPr lang="zh-CN" altLang="en-US" sz="1400" dirty="0"/>
              <a:t>之前就已经固定的，且不会在训练过程中改变</a:t>
            </a:r>
            <a:r>
              <a:rPr lang="en-US" altLang="zh-CN" sz="1400" dirty="0"/>
              <a:t>——</a:t>
            </a:r>
            <a:r>
              <a:rPr lang="zh-CN" altLang="en-US" sz="1400" dirty="0" smtClean="0"/>
              <a:t>只有滤波矩阵和神经元权</a:t>
            </a:r>
            <a:r>
              <a:rPr lang="zh-CN" altLang="en-US" sz="1400" dirty="0"/>
              <a:t>重会更新。</a:t>
            </a:r>
          </a:p>
        </p:txBody>
      </p:sp>
    </p:spTree>
    <p:extLst>
      <p:ext uri="{BB962C8B-B14F-4D97-AF65-F5344CB8AC3E}">
        <p14:creationId xmlns:p14="http://schemas.microsoft.com/office/powerpoint/2010/main" val="292004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4862" y="210479"/>
            <a:ext cx="8229600" cy="742950"/>
          </a:xfrm>
        </p:spPr>
        <p:txBody>
          <a:bodyPr/>
          <a:lstStyle/>
          <a:p>
            <a:r>
              <a:rPr kumimoji="1" lang="zh-CN" altLang="en-US" dirty="0" smtClean="0"/>
              <a:t>优化</a:t>
            </a:r>
            <a:r>
              <a:rPr kumimoji="1" lang="en-US" altLang="zh-CN" dirty="0" smtClean="0"/>
              <a:t>—</a:t>
            </a:r>
            <a:r>
              <a:rPr kumimoji="1" lang="zh-CN" altLang="en-US" dirty="0" smtClean="0"/>
              <a:t>局部最小值</a:t>
            </a:r>
            <a:r>
              <a:rPr kumimoji="1" lang="en-US" altLang="zh-CN" dirty="0" smtClean="0"/>
              <a:t>(local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minima)</a:t>
            </a:r>
            <a:endParaRPr kumimoji="1" lang="zh-CN" altLang="en-US" dirty="0"/>
          </a:p>
        </p:txBody>
      </p:sp>
      <p:pic>
        <p:nvPicPr>
          <p:cNvPr id="4" name="图片 3" descr="屏幕快照 2017-05-17 下午9.05.35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23161"/>
            <a:ext cx="8164924" cy="241709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21876" y="1198563"/>
            <a:ext cx="74050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n"/>
            </a:pPr>
            <a:r>
              <a:rPr lang="zh-CN" altLang="en-US" dirty="0"/>
              <a:t>长期以来，人们普遍认为</a:t>
            </a:r>
            <a:r>
              <a:rPr lang="zh-CN" altLang="en-US" dirty="0" smtClean="0"/>
              <a:t>，神经网络很难优化是因为较</a:t>
            </a:r>
            <a:r>
              <a:rPr lang="zh-CN" altLang="en-US" dirty="0"/>
              <a:t>大的神经网络中包含很多局部极小值（</a:t>
            </a:r>
            <a:r>
              <a:rPr lang="en-US" altLang="zh-CN" dirty="0"/>
              <a:t>local minima</a:t>
            </a:r>
            <a:r>
              <a:rPr lang="zh-CN" altLang="en-US" dirty="0"/>
              <a:t>），使得算法容易陷入到其中某些点。这种看法持续二三十年，至少数万篇论文中持有这种说法。</a:t>
            </a:r>
          </a:p>
        </p:txBody>
      </p:sp>
      <p:sp>
        <p:nvSpPr>
          <p:cNvPr id="5" name="矩形 4"/>
          <p:cNvSpPr/>
          <p:nvPr/>
        </p:nvSpPr>
        <p:spPr>
          <a:xfrm>
            <a:off x="1238250" y="4631855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hlinkClick r:id="rId3"/>
              </a:rPr>
              <a:t>http://</a:t>
            </a:r>
            <a:r>
              <a:rPr lang="en-US" altLang="zh-CN" sz="1400" dirty="0" err="1">
                <a:hlinkClick r:id="rId3"/>
              </a:rPr>
              <a:t>dev.heuristiclab.com</a:t>
            </a:r>
            <a:r>
              <a:rPr lang="en-US" altLang="zh-CN" sz="1400" dirty="0">
                <a:hlinkClick r:id="rId3"/>
              </a:rPr>
              <a:t>/</a:t>
            </a:r>
            <a:r>
              <a:rPr lang="en-US" altLang="zh-CN" sz="1400" dirty="0" err="1">
                <a:hlinkClick r:id="rId3"/>
              </a:rPr>
              <a:t>trac.fcgi</a:t>
            </a:r>
            <a:r>
              <a:rPr lang="en-US" altLang="zh-CN" sz="1400" dirty="0">
                <a:hlinkClick r:id="rId3"/>
              </a:rPr>
              <a:t>/wiki/Documentation/Reference/Test%20Functions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0897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2060"/>
            <a:ext cx="8229600" cy="742950"/>
          </a:xfrm>
        </p:spPr>
        <p:txBody>
          <a:bodyPr/>
          <a:lstStyle/>
          <a:p>
            <a:r>
              <a:rPr kumimoji="1" lang="zh-CN" altLang="en-US" dirty="0" smtClean="0"/>
              <a:t>优化</a:t>
            </a:r>
            <a:r>
              <a:rPr kumimoji="1" lang="en-US" altLang="zh-CN" dirty="0"/>
              <a:t>—Gradient Descent</a:t>
            </a:r>
            <a:endParaRPr kumimoji="1" lang="zh-CN" altLang="en-US" dirty="0"/>
          </a:p>
        </p:txBody>
      </p:sp>
      <p:pic>
        <p:nvPicPr>
          <p:cNvPr id="5" name="图片 4" descr="屏幕快照 2017-05-06 下午4.02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09" y="1061584"/>
            <a:ext cx="3799032" cy="204839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84749" y="1111783"/>
            <a:ext cx="350497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kumimoji="1" lang="en-US" altLang="zh-CN" sz="1400" dirty="0" smtClean="0">
                <a:solidFill>
                  <a:srgbClr val="D2533C"/>
                </a:solidFill>
              </a:rPr>
              <a:t>BGD</a:t>
            </a:r>
          </a:p>
          <a:p>
            <a:pPr marL="742950" lvl="1" indent="-285750">
              <a:buFont typeface="Wingdings" charset="2"/>
              <a:buChar char="n"/>
            </a:pPr>
            <a:r>
              <a:rPr lang="zh-CN" altLang="en-US" sz="1400" dirty="0" smtClean="0"/>
              <a:t>在更新每一参数时使用所有的样本</a:t>
            </a:r>
            <a:endParaRPr lang="en-US" altLang="zh-CN" sz="1400" dirty="0" smtClean="0"/>
          </a:p>
          <a:p>
            <a:pPr marL="742950" lvl="1" indent="-285750">
              <a:buFont typeface="Wingdings" charset="2"/>
              <a:buChar char="n"/>
            </a:pPr>
            <a:r>
              <a:rPr lang="zh-CN" altLang="en-US" sz="1400" dirty="0"/>
              <a:t>当样本量很大时，</a:t>
            </a:r>
            <a:r>
              <a:rPr lang="zh-CN" altLang="en-US" sz="1400" dirty="0" smtClean="0"/>
              <a:t>训练过程会很慢</a:t>
            </a:r>
            <a:endParaRPr lang="en-US" altLang="zh-CN" sz="1400" dirty="0" smtClean="0"/>
          </a:p>
          <a:p>
            <a:pPr lvl="1"/>
            <a:endParaRPr kumimoji="1" lang="en-US" altLang="zh-CN" sz="1400" dirty="0" smtClean="0"/>
          </a:p>
          <a:p>
            <a:pPr marL="285750" indent="-285750">
              <a:buFont typeface="Wingdings" charset="2"/>
              <a:buChar char="n"/>
            </a:pPr>
            <a:r>
              <a:rPr kumimoji="1" lang="en-US" altLang="zh-CN" sz="1400" dirty="0" smtClean="0">
                <a:solidFill>
                  <a:srgbClr val="D2533C"/>
                </a:solidFill>
              </a:rPr>
              <a:t>SGD</a:t>
            </a:r>
          </a:p>
          <a:p>
            <a:pPr marL="742950" lvl="1" indent="-285750">
              <a:buFont typeface="Wingdings" charset="2"/>
              <a:buChar char="n"/>
            </a:pPr>
            <a:r>
              <a:rPr kumimoji="1" lang="zh-CN" altLang="en-US" sz="1400" dirty="0"/>
              <a:t>通过每个样</a:t>
            </a:r>
            <a:r>
              <a:rPr kumimoji="1" lang="zh-CN" altLang="en-US" sz="1400" dirty="0" smtClean="0"/>
              <a:t>本来更新一次</a:t>
            </a:r>
            <a:endParaRPr kumimoji="1" lang="en-US" altLang="zh-CN" sz="1400" dirty="0" smtClean="0"/>
          </a:p>
          <a:p>
            <a:pPr marL="742950" lvl="1" indent="-285750">
              <a:buFont typeface="Wingdings" charset="2"/>
              <a:buChar char="n"/>
            </a:pPr>
            <a:r>
              <a:rPr kumimoji="1" lang="zh-CN" altLang="en-US" sz="1400" dirty="0"/>
              <a:t>噪音较</a:t>
            </a:r>
            <a:r>
              <a:rPr kumimoji="1" lang="en-US" altLang="zh-CN" sz="1400" dirty="0"/>
              <a:t>BGD</a:t>
            </a:r>
            <a:r>
              <a:rPr kumimoji="1" lang="zh-CN" altLang="en-US" sz="1400" dirty="0"/>
              <a:t>要多，使得</a:t>
            </a:r>
            <a:r>
              <a:rPr kumimoji="1" lang="en-US" altLang="zh-CN" sz="1400" dirty="0"/>
              <a:t>SGD</a:t>
            </a:r>
            <a:r>
              <a:rPr kumimoji="1" lang="zh-CN" altLang="en-US" sz="1400" dirty="0"/>
              <a:t>并不是每次迭代都向着整体最优化方向</a:t>
            </a:r>
            <a:endParaRPr kumimoji="1" lang="en-US" altLang="zh-CN" sz="1400" dirty="0" smtClean="0"/>
          </a:p>
          <a:p>
            <a:pPr marL="742950" lvl="1" indent="-285750">
              <a:buFont typeface="Wingdings" charset="2"/>
              <a:buChar char="n"/>
            </a:pPr>
            <a:endParaRPr kumimoji="1" lang="en-US" altLang="zh-CN" sz="1400" dirty="0" smtClean="0"/>
          </a:p>
          <a:p>
            <a:pPr marL="285750" indent="-285750">
              <a:buFont typeface="Wingdings" charset="2"/>
              <a:buChar char="n"/>
            </a:pPr>
            <a:r>
              <a:rPr kumimoji="1" lang="en-US" altLang="zh-CN" sz="1400" dirty="0" smtClean="0">
                <a:solidFill>
                  <a:schemeClr val="tx2"/>
                </a:solidFill>
              </a:rPr>
              <a:t>MBGD</a:t>
            </a:r>
          </a:p>
          <a:p>
            <a:pPr marL="742950" lvl="1" indent="-285750">
              <a:buFont typeface="Wingdings" charset="2"/>
              <a:buChar char="n"/>
            </a:pPr>
            <a:r>
              <a:rPr kumimoji="1" lang="en-US" altLang="zh-CN" sz="1400" dirty="0"/>
              <a:t>Mini-batch Gradient </a:t>
            </a:r>
            <a:r>
              <a:rPr kumimoji="1" lang="en-US" altLang="zh-CN" sz="1400" dirty="0" smtClean="0"/>
              <a:t>Descent</a:t>
            </a:r>
          </a:p>
          <a:p>
            <a:pPr marL="742950" lvl="1" indent="-285750">
              <a:buFont typeface="Wingdings" charset="2"/>
              <a:buChar char="n"/>
            </a:pPr>
            <a:r>
              <a:rPr kumimoji="1" lang="zh-CN" altLang="en-US" sz="1400" dirty="0" smtClean="0"/>
              <a:t>两种方法的折中</a:t>
            </a:r>
            <a:endParaRPr kumimoji="1" lang="zh-CN" altLang="en-US" sz="1400" dirty="0"/>
          </a:p>
        </p:txBody>
      </p:sp>
      <p:sp>
        <p:nvSpPr>
          <p:cNvPr id="9" name="矩形 8"/>
          <p:cNvSpPr/>
          <p:nvPr/>
        </p:nvSpPr>
        <p:spPr>
          <a:xfrm>
            <a:off x="192673" y="3170895"/>
            <a:ext cx="54600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kumimoji="1" lang="en-US" altLang="zh-CN" sz="1400" dirty="0">
                <a:solidFill>
                  <a:schemeClr val="tx2"/>
                </a:solidFill>
              </a:rPr>
              <a:t>Gradient </a:t>
            </a:r>
            <a:r>
              <a:rPr kumimoji="1" lang="en-US" altLang="zh-CN" sz="1400" dirty="0" smtClean="0">
                <a:solidFill>
                  <a:schemeClr val="tx2"/>
                </a:solidFill>
              </a:rPr>
              <a:t>Descent</a:t>
            </a:r>
            <a:r>
              <a:rPr kumimoji="1" lang="zh-CN" altLang="en-US" sz="1400" dirty="0" smtClean="0">
                <a:solidFill>
                  <a:schemeClr val="tx2"/>
                </a:solidFill>
              </a:rPr>
              <a:t>的</a:t>
            </a:r>
            <a:r>
              <a:rPr lang="zh-CN" altLang="en-US" sz="1400" dirty="0" smtClean="0">
                <a:solidFill>
                  <a:schemeClr val="tx2"/>
                </a:solidFill>
              </a:rPr>
              <a:t>局限</a:t>
            </a:r>
            <a:endParaRPr lang="en-US" altLang="zh-CN" sz="1400" dirty="0" smtClean="0">
              <a:solidFill>
                <a:schemeClr val="tx2"/>
              </a:solidFill>
            </a:endParaRPr>
          </a:p>
          <a:p>
            <a:pPr marL="742950" lvl="1" indent="-285750">
              <a:buFont typeface="Wingdings" charset="2"/>
              <a:buChar char="n"/>
            </a:pPr>
            <a:r>
              <a:rPr lang="zh-CN" altLang="en-US" sz="1400" dirty="0" smtClean="0"/>
              <a:t>学习率很难选。若过</a:t>
            </a:r>
            <a:r>
              <a:rPr lang="zh-CN" altLang="en-US" sz="1400" dirty="0"/>
              <a:t>小</a:t>
            </a:r>
            <a:r>
              <a:rPr lang="zh-CN" altLang="en-US" sz="1400" dirty="0" smtClean="0"/>
              <a:t>，收敛速度很慢。若过</a:t>
            </a:r>
            <a:r>
              <a:rPr lang="zh-CN" altLang="en-US" sz="1400" dirty="0"/>
              <a:t>大，那么会阻碍收敛，</a:t>
            </a:r>
            <a:r>
              <a:rPr lang="zh-CN" altLang="en-US" sz="1400" dirty="0" smtClean="0"/>
              <a:t>即在极值点附近振荡</a:t>
            </a:r>
            <a:endParaRPr lang="en-US" altLang="zh-CN" sz="1400" dirty="0"/>
          </a:p>
          <a:p>
            <a:pPr marL="742950" lvl="1" indent="-285750">
              <a:buFont typeface="Wingdings" charset="2"/>
              <a:buChar char="n"/>
            </a:pPr>
            <a:r>
              <a:rPr lang="zh-CN" altLang="en-US" sz="1400" dirty="0" smtClean="0">
                <a:solidFill>
                  <a:srgbClr val="292934"/>
                </a:solidFill>
              </a:rPr>
              <a:t>每</a:t>
            </a:r>
            <a:r>
              <a:rPr lang="zh-CN" altLang="en-US" sz="1400" dirty="0">
                <a:solidFill>
                  <a:srgbClr val="292934"/>
                </a:solidFill>
              </a:rPr>
              <a:t>次更新都是使用相同的学习速率</a:t>
            </a:r>
            <a:r>
              <a:rPr lang="zh-CN" altLang="en-US" sz="1400" dirty="0" smtClean="0">
                <a:solidFill>
                  <a:srgbClr val="292934"/>
                </a:solidFill>
              </a:rPr>
              <a:t>。</a:t>
            </a:r>
            <a:endParaRPr lang="en-US" altLang="zh-CN" sz="1400" dirty="0" smtClean="0">
              <a:solidFill>
                <a:srgbClr val="292934"/>
              </a:solidFill>
            </a:endParaRPr>
          </a:p>
          <a:p>
            <a:pPr marL="742950" lvl="1" indent="-285750">
              <a:buFont typeface="Wingdings" charset="2"/>
              <a:buChar char="n"/>
            </a:pPr>
            <a:r>
              <a:rPr lang="zh-CN" altLang="en-US" sz="1400" dirty="0" smtClean="0">
                <a:solidFill>
                  <a:srgbClr val="292934"/>
                </a:solidFill>
              </a:rPr>
              <a:t>鞍点经常被一个相等误</a:t>
            </a:r>
            <a:r>
              <a:rPr lang="zh-CN" altLang="en-US" sz="1400" dirty="0">
                <a:solidFill>
                  <a:srgbClr val="292934"/>
                </a:solidFill>
              </a:rPr>
              <a:t>差的平原包围，导致</a:t>
            </a:r>
            <a:r>
              <a:rPr lang="en-US" altLang="zh-CN" sz="1400" dirty="0">
                <a:solidFill>
                  <a:srgbClr val="292934"/>
                </a:solidFill>
              </a:rPr>
              <a:t>SGD</a:t>
            </a:r>
            <a:r>
              <a:rPr lang="zh-CN" altLang="en-US" sz="1400" dirty="0">
                <a:solidFill>
                  <a:srgbClr val="292934"/>
                </a:solidFill>
              </a:rPr>
              <a:t>很难摆脱，因为梯度在所有方向都近似于</a:t>
            </a:r>
            <a:r>
              <a:rPr lang="en-US" altLang="zh-CN" sz="1400" dirty="0">
                <a:solidFill>
                  <a:srgbClr val="292934"/>
                </a:solidFill>
              </a:rPr>
              <a:t>0</a:t>
            </a:r>
            <a:r>
              <a:rPr lang="zh-CN" altLang="en-US" sz="1400" dirty="0">
                <a:solidFill>
                  <a:srgbClr val="292934"/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78772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屏幕快照 2017-05-19 上午12.03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5" y="1528702"/>
            <a:ext cx="2325253" cy="3365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218" y="1381087"/>
            <a:ext cx="4150783" cy="2846251"/>
          </a:xfrm>
          <a:prstGeom prst="rect">
            <a:avLst/>
          </a:prstGeom>
        </p:spPr>
      </p:pic>
      <p:pic>
        <p:nvPicPr>
          <p:cNvPr id="8" name="图片 7" descr="屏幕快照 2017-05-18 下午11.58.03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610" y="1504586"/>
            <a:ext cx="2262716" cy="427145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71721" y="188176"/>
            <a:ext cx="8229600" cy="742950"/>
          </a:xfrm>
        </p:spPr>
        <p:txBody>
          <a:bodyPr/>
          <a:lstStyle/>
          <a:p>
            <a:r>
              <a:rPr kumimoji="1" lang="zh-CN" altLang="en-US" dirty="0" smtClean="0"/>
              <a:t>防止过拟合</a:t>
            </a:r>
            <a:r>
              <a:rPr kumimoji="1" lang="en-US" altLang="zh-CN" dirty="0" smtClean="0"/>
              <a:t>—L1/L2</a:t>
            </a:r>
            <a:r>
              <a:rPr kumimoji="1" lang="zh-CN" altLang="en-US" dirty="0" smtClean="0"/>
              <a:t>正</a:t>
            </a:r>
            <a:r>
              <a:rPr kumimoji="1" lang="zh-CN" altLang="en-US" dirty="0" smtClean="0"/>
              <a:t>则化</a:t>
            </a:r>
            <a:endParaRPr kumimoji="1" lang="zh-CN" altLang="en-US" dirty="0"/>
          </a:p>
        </p:txBody>
      </p:sp>
      <p:pic>
        <p:nvPicPr>
          <p:cNvPr id="6" name="图片 5" descr="屏幕快照 2017-05-18 下午11.56.21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912" y="3329670"/>
            <a:ext cx="2199219" cy="438733"/>
          </a:xfrm>
          <a:prstGeom prst="rect">
            <a:avLst/>
          </a:prstGeom>
        </p:spPr>
      </p:pic>
      <p:pic>
        <p:nvPicPr>
          <p:cNvPr id="10" name="图片 9" descr="屏幕快照 2017-05-19 上午12.01.22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99" y="3394806"/>
            <a:ext cx="2531347" cy="30750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63700" y="1099775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kumimoji="1" lang="en-US" altLang="zh-CN" dirty="0" smtClean="0">
                <a:solidFill>
                  <a:schemeClr val="tx2"/>
                </a:solidFill>
              </a:rPr>
              <a:t>L1</a:t>
            </a:r>
            <a:r>
              <a:rPr kumimoji="1" lang="zh-CN" altLang="en-US" dirty="0" smtClean="0">
                <a:solidFill>
                  <a:schemeClr val="tx2"/>
                </a:solidFill>
              </a:rPr>
              <a:t> </a:t>
            </a:r>
            <a:r>
              <a:rPr kumimoji="1" lang="en-US" altLang="zh-CN" dirty="0" smtClean="0">
                <a:solidFill>
                  <a:schemeClr val="tx2"/>
                </a:solidFill>
              </a:rPr>
              <a:t>regularization</a:t>
            </a:r>
            <a:endParaRPr kumimoji="1" lang="zh-CN" altLang="en-US" dirty="0">
              <a:solidFill>
                <a:schemeClr val="tx2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8542" y="2980875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kumimoji="1" lang="en-US" altLang="zh-CN" dirty="0" smtClean="0">
                <a:solidFill>
                  <a:schemeClr val="tx2"/>
                </a:solidFill>
              </a:rPr>
              <a:t>L2</a:t>
            </a:r>
            <a:r>
              <a:rPr kumimoji="1" lang="zh-CN" altLang="en-US" dirty="0" smtClean="0">
                <a:solidFill>
                  <a:schemeClr val="tx2"/>
                </a:solidFill>
              </a:rPr>
              <a:t> </a:t>
            </a:r>
            <a:r>
              <a:rPr kumimoji="1" lang="en-US" altLang="zh-CN" dirty="0" smtClean="0">
                <a:solidFill>
                  <a:schemeClr val="tx2"/>
                </a:solidFill>
              </a:rPr>
              <a:t>regularization</a:t>
            </a:r>
            <a:endParaRPr kumimoji="1" lang="zh-CN" altLang="en-US" dirty="0">
              <a:solidFill>
                <a:schemeClr val="tx2"/>
              </a:solidFill>
            </a:endParaRPr>
          </a:p>
        </p:txBody>
      </p:sp>
      <p:pic>
        <p:nvPicPr>
          <p:cNvPr id="19" name="图片 18" descr="屏幕快照 2017-05-19 上午12.27.20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15" y="3768402"/>
            <a:ext cx="3530564" cy="1075872"/>
          </a:xfrm>
          <a:prstGeom prst="rect">
            <a:avLst/>
          </a:prstGeom>
        </p:spPr>
      </p:pic>
      <p:pic>
        <p:nvPicPr>
          <p:cNvPr id="20" name="图片 19" descr="屏幕快照 2017-05-19 上午12.29.31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15" y="2053856"/>
            <a:ext cx="37909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48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199328"/>
            <a:ext cx="8229600" cy="742950"/>
          </a:xfrm>
        </p:spPr>
        <p:txBody>
          <a:bodyPr/>
          <a:lstStyle/>
          <a:p>
            <a:r>
              <a:rPr kumimoji="1" lang="zh-CN" altLang="en-US" dirty="0" smtClean="0"/>
              <a:t>防止过拟合</a:t>
            </a:r>
            <a:r>
              <a:rPr kumimoji="1" lang="en-US" altLang="zh-CN" dirty="0" smtClean="0"/>
              <a:t>—Early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Stopping</a:t>
            </a:r>
            <a:endParaRPr kumimoji="1" lang="zh-CN" altLang="en-US" dirty="0"/>
          </a:p>
        </p:txBody>
      </p:sp>
      <p:pic>
        <p:nvPicPr>
          <p:cNvPr id="10" name="图片 9" descr="屏幕快照 2017-05-18 下午11.14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53" y="2016355"/>
            <a:ext cx="6639889" cy="293687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73617" y="1143000"/>
            <a:ext cx="7649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n"/>
            </a:pPr>
            <a:r>
              <a:rPr kumimoji="1" lang="zh-TW" altLang="en-US" dirty="0"/>
              <a:t>每一个</a:t>
            </a:r>
            <a:r>
              <a:rPr kumimoji="1" lang="en-US" altLang="zh-TW" dirty="0"/>
              <a:t>epoch</a:t>
            </a:r>
            <a:r>
              <a:rPr kumimoji="1" lang="zh-TW" altLang="en-US" dirty="0"/>
              <a:t>结束时（一个</a:t>
            </a:r>
            <a:r>
              <a:rPr kumimoji="1" lang="en-US" altLang="zh-TW" dirty="0"/>
              <a:t>epoch</a:t>
            </a:r>
            <a:r>
              <a:rPr kumimoji="1" lang="zh-TW" altLang="en-US" dirty="0"/>
              <a:t>即对所有训练数据的一轮遍历）计算 </a:t>
            </a:r>
            <a:r>
              <a:rPr kumimoji="1" lang="en-US" altLang="zh-TW" dirty="0"/>
              <a:t>validation data</a:t>
            </a:r>
            <a:r>
              <a:rPr kumimoji="1" lang="zh-TW" altLang="en-US" dirty="0"/>
              <a:t>的</a:t>
            </a:r>
            <a:r>
              <a:rPr kumimoji="1" lang="en-US" altLang="zh-TW" dirty="0"/>
              <a:t>total loss</a:t>
            </a:r>
            <a:r>
              <a:rPr kumimoji="1" lang="zh-TW" altLang="en-US" dirty="0"/>
              <a:t>，当</a:t>
            </a:r>
            <a:r>
              <a:rPr kumimoji="1" lang="en-US" altLang="zh-TW" dirty="0"/>
              <a:t>loss</a:t>
            </a:r>
            <a:r>
              <a:rPr kumimoji="1" lang="zh-TW" altLang="en-US" dirty="0"/>
              <a:t>不再降低时，就停止训练，这样可以防止</a:t>
            </a:r>
            <a:r>
              <a:rPr kumimoji="1" lang="en-US" altLang="zh-TW" dirty="0" err="1"/>
              <a:t>overfitting</a:t>
            </a:r>
            <a:r>
              <a:rPr kumimoji="1" lang="zh-TW" altLang="en-US" dirty="0"/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968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742950"/>
          </a:xfrm>
        </p:spPr>
        <p:txBody>
          <a:bodyPr/>
          <a:lstStyle/>
          <a:p>
            <a:r>
              <a:rPr kumimoji="1" lang="zh-CN" altLang="en-US" dirty="0" smtClean="0"/>
              <a:t>防止过拟合</a:t>
            </a:r>
            <a:r>
              <a:rPr kumimoji="1" lang="en-US" altLang="zh-CN" dirty="0" smtClean="0"/>
              <a:t>—Dropout</a:t>
            </a:r>
            <a:endParaRPr kumimoji="1"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57200" y="1753498"/>
            <a:ext cx="73258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n"/>
            </a:pPr>
            <a:r>
              <a:rPr lang="en-US" altLang="zh-CN" dirty="0" smtClean="0"/>
              <a:t>DNNs</a:t>
            </a:r>
            <a:r>
              <a:rPr lang="zh-CN" altLang="en-US" dirty="0" smtClean="0"/>
              <a:t>是以概率</a:t>
            </a:r>
            <a:r>
              <a:rPr lang="en-US" altLang="zh-CN" dirty="0" smtClean="0"/>
              <a:t>p</a:t>
            </a:r>
            <a:r>
              <a:rPr lang="zh-CN" altLang="en-US" dirty="0" smtClean="0"/>
              <a:t>舍弃部分神经元</a:t>
            </a:r>
            <a:r>
              <a:rPr lang="zh-CN" altLang="en-US" dirty="0"/>
              <a:t>，其它神经元以概率</a:t>
            </a:r>
            <a:r>
              <a:rPr lang="en-US" altLang="zh-CN" dirty="0"/>
              <a:t>q=1-p</a:t>
            </a:r>
            <a:r>
              <a:rPr lang="zh-CN" altLang="en-US" dirty="0"/>
              <a:t>被保留，舍去的神经元的输出都被设置为零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285750" indent="-285750">
              <a:buClr>
                <a:schemeClr val="tx2"/>
              </a:buClr>
              <a:buFont typeface="Wingdings" charset="2"/>
              <a:buChar char="n"/>
            </a:pPr>
            <a:endParaRPr lang="en-US" altLang="zh-CN" dirty="0"/>
          </a:p>
          <a:p>
            <a:pPr marL="285750" indent="-285750">
              <a:buClr>
                <a:schemeClr val="tx2"/>
              </a:buClr>
              <a:buFont typeface="Wingdings" charset="2"/>
              <a:buChar char="n"/>
            </a:pPr>
            <a:r>
              <a:rPr lang="en-US" altLang="zh-CN" dirty="0"/>
              <a:t>Dropout</a:t>
            </a:r>
            <a:r>
              <a:rPr lang="zh-CN" altLang="en-US" dirty="0"/>
              <a:t>在实践中能很好工作是因为其在训练阶段阻止神经元的共适应</a:t>
            </a:r>
          </a:p>
        </p:txBody>
      </p:sp>
    </p:spTree>
    <p:extLst>
      <p:ext uri="{BB962C8B-B14F-4D97-AF65-F5344CB8AC3E}">
        <p14:creationId xmlns:p14="http://schemas.microsoft.com/office/powerpoint/2010/main" val="32673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80216"/>
            <a:ext cx="8229600" cy="742950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Dropout</a:t>
            </a:r>
            <a:r>
              <a:rPr kumimoji="1" lang="zh-CN" altLang="en-US" sz="3200" dirty="0" smtClean="0"/>
              <a:t>的</a:t>
            </a:r>
            <a:r>
              <a:rPr kumimoji="1" lang="en-US" altLang="zh-CN" sz="3200" dirty="0" smtClean="0"/>
              <a:t>ensemble</a:t>
            </a:r>
            <a:r>
              <a:rPr kumimoji="1" lang="zh-CN" altLang="en-US" sz="3200" dirty="0" smtClean="0"/>
              <a:t>思想</a:t>
            </a:r>
            <a:endParaRPr kumimoji="1" lang="zh-CN" altLang="en-US" sz="3200" dirty="0"/>
          </a:p>
        </p:txBody>
      </p:sp>
      <p:pic>
        <p:nvPicPr>
          <p:cNvPr id="4" name="图片 3" descr="屏幕快照 2017-05-19 上午12.57.24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4" y="3085316"/>
            <a:ext cx="4385428" cy="2003687"/>
          </a:xfrm>
          <a:prstGeom prst="rect">
            <a:avLst/>
          </a:prstGeom>
        </p:spPr>
      </p:pic>
      <p:pic>
        <p:nvPicPr>
          <p:cNvPr id="5" name="图片 4" descr="屏幕快照 2017-05-19 上午12.57.46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872" y="3201789"/>
            <a:ext cx="4477129" cy="194171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76282" y="743861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n"/>
            </a:pPr>
            <a:r>
              <a:rPr kumimoji="1" lang="zh-CN" altLang="en-US" dirty="0" smtClean="0">
                <a:solidFill>
                  <a:srgbClr val="D2533C"/>
                </a:solidFill>
              </a:rPr>
              <a:t>训练阶段</a:t>
            </a:r>
            <a:endParaRPr kumimoji="1" lang="zh-CN" altLang="en-US" dirty="0">
              <a:solidFill>
                <a:srgbClr val="D2533C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72996" y="760145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n"/>
            </a:pPr>
            <a:r>
              <a:rPr kumimoji="1" lang="zh-CN" altLang="en-US" dirty="0" smtClean="0">
                <a:solidFill>
                  <a:srgbClr val="D2533C"/>
                </a:solidFill>
              </a:rPr>
              <a:t>测试阶段</a:t>
            </a:r>
            <a:endParaRPr kumimoji="1" lang="zh-CN" altLang="en-US" dirty="0">
              <a:solidFill>
                <a:srgbClr val="D2533C"/>
              </a:solidFill>
            </a:endParaRPr>
          </a:p>
        </p:txBody>
      </p:sp>
      <p:pic>
        <p:nvPicPr>
          <p:cNvPr id="8" name="图片 7" descr="屏幕快照 2017-05-19 上午1.07.15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2" y="1036797"/>
            <a:ext cx="4092343" cy="1733614"/>
          </a:xfrm>
          <a:prstGeom prst="rect">
            <a:avLst/>
          </a:prstGeom>
        </p:spPr>
      </p:pic>
      <p:sp>
        <p:nvSpPr>
          <p:cNvPr id="10" name="下箭头 9"/>
          <p:cNvSpPr/>
          <p:nvPr/>
        </p:nvSpPr>
        <p:spPr>
          <a:xfrm>
            <a:off x="2008180" y="2848583"/>
            <a:ext cx="586171" cy="26054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 descr="屏幕快照 2017-05-19 上午1.09.21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935" y="1037144"/>
            <a:ext cx="4253252" cy="1825928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>
            <a:off x="6448314" y="2910064"/>
            <a:ext cx="586171" cy="26054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860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CNN</a:t>
            </a:r>
            <a:r>
              <a:rPr kumimoji="1" lang="zh-CN" altLang="en-US" dirty="0" smtClean="0"/>
              <a:t>结构演化</a:t>
            </a:r>
            <a:endParaRPr kumimoji="1" lang="zh-CN" altLang="en-US" dirty="0"/>
          </a:p>
        </p:txBody>
      </p:sp>
      <p:pic>
        <p:nvPicPr>
          <p:cNvPr id="5" name="图片 4" descr="e63b5f227f76850b02c241d75a3c50ba_r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20" y="1384085"/>
            <a:ext cx="8705299" cy="293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4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84008" y="1914344"/>
            <a:ext cx="52800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2800" b="1" dirty="0">
                <a:solidFill>
                  <a:srgbClr val="E46C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charset="0"/>
              </a:rPr>
              <a:t>基于深度神经网络的股票预测</a:t>
            </a:r>
            <a:endParaRPr lang="en-US" altLang="zh-CN" sz="2800" b="1" dirty="0">
              <a:solidFill>
                <a:srgbClr val="E46C0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13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495300"/>
            <a:ext cx="9124950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595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73" y="32060"/>
            <a:ext cx="8229600" cy="742950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基于卷积的股票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预测</a:t>
            </a:r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数据预处理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008" y="912114"/>
            <a:ext cx="6273800" cy="2603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61273" y="1051774"/>
            <a:ext cx="197201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数据预处理：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加窗（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window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356435"/>
              </p:ext>
            </p:extLst>
          </p:nvPr>
        </p:nvGraphicFramePr>
        <p:xfrm>
          <a:off x="2604008" y="1487424"/>
          <a:ext cx="614680" cy="50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4680"/>
              </a:tblGrid>
              <a:tr h="5049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261916" y="3864352"/>
            <a:ext cx="4302781" cy="8744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统计窗口内涨跌次数作为窗口的标记：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窗内涨多跌少，则标记为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1;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反之标记为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-1</a:t>
            </a:r>
          </a:p>
        </p:txBody>
      </p:sp>
      <p:cxnSp>
        <p:nvCxnSpPr>
          <p:cNvPr id="19" name="Straight Arrow Connector 18"/>
          <p:cNvCxnSpPr>
            <a:stCxn id="9" idx="3"/>
          </p:cNvCxnSpPr>
          <p:nvPr/>
        </p:nvCxnSpPr>
        <p:spPr>
          <a:xfrm>
            <a:off x="2133288" y="1513439"/>
            <a:ext cx="366075" cy="1846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017558"/>
              </p:ext>
            </p:extLst>
          </p:nvPr>
        </p:nvGraphicFramePr>
        <p:xfrm>
          <a:off x="3218688" y="1389888"/>
          <a:ext cx="614680" cy="50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4680"/>
              </a:tblGrid>
              <a:tr h="5049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9470" y="2451711"/>
            <a:ext cx="255069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每个窗口为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一条样本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23" name="Curved Connector 22"/>
          <p:cNvCxnSpPr>
            <a:stCxn id="21" idx="3"/>
            <a:endCxn id="16" idx="2"/>
          </p:cNvCxnSpPr>
          <p:nvPr/>
        </p:nvCxnSpPr>
        <p:spPr>
          <a:xfrm flipV="1">
            <a:off x="2560168" y="1992344"/>
            <a:ext cx="351180" cy="71328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21" idx="3"/>
            <a:endCxn id="20" idx="2"/>
          </p:cNvCxnSpPr>
          <p:nvPr/>
        </p:nvCxnSpPr>
        <p:spPr>
          <a:xfrm flipV="1">
            <a:off x="2560168" y="1894808"/>
            <a:ext cx="965860" cy="81081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890822"/>
              </p:ext>
            </p:extLst>
          </p:nvPr>
        </p:nvGraphicFramePr>
        <p:xfrm>
          <a:off x="4164038" y="1377697"/>
          <a:ext cx="614680" cy="50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4680"/>
              </a:tblGrid>
              <a:tr h="5049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9" name="Rectangle 28"/>
          <p:cNvSpPr/>
          <p:nvPr/>
        </p:nvSpPr>
        <p:spPr>
          <a:xfrm>
            <a:off x="3841767" y="1351857"/>
            <a:ext cx="45252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mr-IN" altLang="zh-CN" smtClean="0">
                <a:latin typeface="Microsoft YaHei" charset="-122"/>
                <a:ea typeface="Microsoft YaHei" charset="-122"/>
                <a:cs typeface="Microsoft YaHei" charset="-122"/>
              </a:rPr>
              <a:t>…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30" name="Curved Connector 29"/>
          <p:cNvCxnSpPr>
            <a:stCxn id="21" idx="3"/>
            <a:endCxn id="28" idx="2"/>
          </p:cNvCxnSpPr>
          <p:nvPr/>
        </p:nvCxnSpPr>
        <p:spPr>
          <a:xfrm flipV="1">
            <a:off x="2560168" y="1882617"/>
            <a:ext cx="1911210" cy="82301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650462" y="4008947"/>
            <a:ext cx="44935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i="1" smtClean="0">
                <a:solidFill>
                  <a:schemeClr val="accent6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将股票走势预测转化</a:t>
            </a:r>
            <a:r>
              <a:rPr lang="zh-CN" altLang="en-US" sz="2400" b="1" i="1" dirty="0" smtClean="0">
                <a:solidFill>
                  <a:schemeClr val="accent6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为分类问题</a:t>
            </a:r>
            <a:endParaRPr lang="en-US" altLang="zh-CN" sz="2400" b="1" i="1" dirty="0">
              <a:solidFill>
                <a:schemeClr val="accent6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327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73" y="169164"/>
            <a:ext cx="8229600" cy="742950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基于卷积的股票预测</a:t>
            </a:r>
            <a:endParaRPr 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908" y="4167378"/>
            <a:ext cx="6299200" cy="698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908" y="3418078"/>
            <a:ext cx="6311900" cy="749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4008" y="912114"/>
            <a:ext cx="6273800" cy="260350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565908" y="1067817"/>
          <a:ext cx="1055116" cy="9072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779"/>
                <a:gridCol w="263779"/>
                <a:gridCol w="263779"/>
                <a:gridCol w="263779"/>
              </a:tblGrid>
              <a:tr h="302429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02429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02429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161273" y="1051774"/>
            <a:ext cx="22621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通常的做法：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按照图片的处理方法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565908" y="1996474"/>
          <a:ext cx="1055116" cy="9072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779"/>
                <a:gridCol w="263779"/>
                <a:gridCol w="263779"/>
                <a:gridCol w="263779"/>
              </a:tblGrid>
              <a:tr h="302429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02429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02429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615188" y="2426971"/>
          <a:ext cx="1055116" cy="9072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779"/>
                <a:gridCol w="263779"/>
                <a:gridCol w="263779"/>
                <a:gridCol w="263779"/>
              </a:tblGrid>
              <a:tr h="302429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02429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02429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3648456" y="1061179"/>
          <a:ext cx="1055116" cy="9072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779"/>
                <a:gridCol w="263779"/>
                <a:gridCol w="263779"/>
                <a:gridCol w="263779"/>
              </a:tblGrid>
              <a:tr h="302429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02429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02429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3646932" y="1992563"/>
          <a:ext cx="1055116" cy="9072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779"/>
                <a:gridCol w="263779"/>
                <a:gridCol w="263779"/>
                <a:gridCol w="263779"/>
              </a:tblGrid>
              <a:tr h="302429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02429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02429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357916" y="398271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传统的卷积核</a:t>
            </a:r>
            <a:endParaRPr lang="en-US" dirty="0"/>
          </a:p>
        </p:txBody>
      </p:sp>
      <p:sp>
        <p:nvSpPr>
          <p:cNvPr id="15" name="Up Arrow 14"/>
          <p:cNvSpPr/>
          <p:nvPr/>
        </p:nvSpPr>
        <p:spPr>
          <a:xfrm>
            <a:off x="1011936" y="3454654"/>
            <a:ext cx="268224" cy="46709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86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498" y="110118"/>
            <a:ext cx="8229600" cy="742950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基于卷积的股票预测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卷积和池化设计</a:t>
            </a:r>
            <a:endParaRPr 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616" y="1029724"/>
            <a:ext cx="3367024" cy="139724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12869" y="1126895"/>
            <a:ext cx="1627369" cy="8744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卷积核设计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q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通道设计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804749"/>
              </p:ext>
            </p:extLst>
          </p:nvPr>
        </p:nvGraphicFramePr>
        <p:xfrm>
          <a:off x="1475237" y="3358380"/>
          <a:ext cx="5041872" cy="331726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560208"/>
                <a:gridCol w="560208"/>
                <a:gridCol w="560208"/>
                <a:gridCol w="560208"/>
                <a:gridCol w="560208"/>
                <a:gridCol w="560208"/>
                <a:gridCol w="560208"/>
                <a:gridCol w="560208"/>
                <a:gridCol w="560208"/>
              </a:tblGrid>
              <a:tr h="331726">
                <a:tc>
                  <a:txBody>
                    <a:bodyPr/>
                    <a:lstStyle/>
                    <a:p>
                      <a:r>
                        <a:rPr lang="en-US" altLang="zh-CN" sz="10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3465.3</a:t>
                      </a:r>
                      <a:endParaRPr lang="en-US" sz="1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3455.6</a:t>
                      </a:r>
                      <a:endParaRPr lang="en-US" sz="1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3462.5</a:t>
                      </a:r>
                      <a:endParaRPr lang="en-US" sz="1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3463.2</a:t>
                      </a:r>
                      <a:endParaRPr lang="en-US" sz="1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3453.7</a:t>
                      </a:r>
                      <a:endParaRPr lang="en-US" sz="1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3454.6</a:t>
                      </a:r>
                      <a:endParaRPr lang="en-US" sz="1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3453.7</a:t>
                      </a:r>
                      <a:endParaRPr lang="en-US" sz="1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3454.5</a:t>
                      </a:r>
                      <a:endParaRPr lang="en-US" sz="1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3456.8</a:t>
                      </a:r>
                      <a:endParaRPr lang="en-US" sz="1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T="0" marB="0" anchor="ctr"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330899" y="2771441"/>
            <a:ext cx="1340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1xn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卷积核</a:t>
            </a: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306173"/>
              </p:ext>
            </p:extLst>
          </p:nvPr>
        </p:nvGraphicFramePr>
        <p:xfrm>
          <a:off x="7528018" y="960882"/>
          <a:ext cx="399629" cy="3590921"/>
        </p:xfrm>
        <a:graphic>
          <a:graphicData uri="http://schemas.openxmlformats.org/drawingml/2006/table">
            <a:tbl>
              <a:tblPr/>
              <a:tblGrid>
                <a:gridCol w="399629"/>
              </a:tblGrid>
              <a:tr h="156127">
                <a:tc>
                  <a:txBody>
                    <a:bodyPr/>
                    <a:lstStyle/>
                    <a:p>
                      <a:pPr algn="r" fontAlgn="b"/>
                      <a:r>
                        <a:rPr lang="nb-NO" sz="9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3465.3</a:t>
                      </a:r>
                    </a:p>
                  </a:txBody>
                  <a:tcPr marL="4879" marR="4879" marT="48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6127">
                <a:tc>
                  <a:txBody>
                    <a:bodyPr/>
                    <a:lstStyle/>
                    <a:p>
                      <a:pPr algn="r" fontAlgn="b"/>
                      <a:r>
                        <a:rPr lang="nb-NO" sz="9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3465.6</a:t>
                      </a:r>
                    </a:p>
                  </a:txBody>
                  <a:tcPr marL="4879" marR="4879" marT="48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6127">
                <a:tc>
                  <a:txBody>
                    <a:bodyPr/>
                    <a:lstStyle/>
                    <a:p>
                      <a:pPr algn="r" fontAlgn="b"/>
                      <a:r>
                        <a:rPr lang="hr-H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3462.5</a:t>
                      </a:r>
                    </a:p>
                  </a:txBody>
                  <a:tcPr marL="4879" marR="4879" marT="48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6127">
                <a:tc>
                  <a:txBody>
                    <a:bodyPr/>
                    <a:lstStyle/>
                    <a:p>
                      <a:pPr algn="r" fontAlgn="b"/>
                      <a:r>
                        <a:rPr lang="hr-HR" sz="9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3463.2</a:t>
                      </a:r>
                    </a:p>
                  </a:txBody>
                  <a:tcPr marL="4879" marR="4879" marT="48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6127">
                <a:tc>
                  <a:txBody>
                    <a:bodyPr/>
                    <a:lstStyle/>
                    <a:p>
                      <a:pPr algn="r" fontAlgn="b"/>
                      <a:r>
                        <a:rPr lang="hr-HR" sz="9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3453.3</a:t>
                      </a:r>
                    </a:p>
                  </a:txBody>
                  <a:tcPr marL="4879" marR="4879" marT="48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6127">
                <a:tc>
                  <a:txBody>
                    <a:bodyPr/>
                    <a:lstStyle/>
                    <a:p>
                      <a:pPr algn="r" fontAlgn="b"/>
                      <a:r>
                        <a:rPr lang="hr-HR" sz="9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3453.7</a:t>
                      </a:r>
                    </a:p>
                  </a:txBody>
                  <a:tcPr marL="4879" marR="4879" marT="48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6127">
                <a:tc>
                  <a:txBody>
                    <a:bodyPr/>
                    <a:lstStyle/>
                    <a:p>
                      <a:pPr algn="r" fontAlgn="b"/>
                      <a:r>
                        <a:rPr lang="hr-HR" sz="9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3454.6</a:t>
                      </a:r>
                    </a:p>
                  </a:txBody>
                  <a:tcPr marL="4879" marR="4879" marT="48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6127">
                <a:tc>
                  <a:txBody>
                    <a:bodyPr/>
                    <a:lstStyle/>
                    <a:p>
                      <a:pPr algn="r" fontAlgn="b"/>
                      <a:r>
                        <a:rPr lang="hr-HR" sz="9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3453.7</a:t>
                      </a:r>
                    </a:p>
                  </a:txBody>
                  <a:tcPr marL="4879" marR="4879" marT="48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6127">
                <a:tc>
                  <a:txBody>
                    <a:bodyPr/>
                    <a:lstStyle/>
                    <a:p>
                      <a:pPr algn="r" fontAlgn="b"/>
                      <a:r>
                        <a:rPr lang="hr-HR" sz="9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3454.5</a:t>
                      </a:r>
                    </a:p>
                  </a:txBody>
                  <a:tcPr marL="4879" marR="4879" marT="48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6127">
                <a:tc>
                  <a:txBody>
                    <a:bodyPr/>
                    <a:lstStyle/>
                    <a:p>
                      <a:pPr algn="r" fontAlgn="b"/>
                      <a:r>
                        <a:rPr lang="hr-HR" sz="9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3456.8</a:t>
                      </a:r>
                    </a:p>
                  </a:txBody>
                  <a:tcPr marL="4879" marR="4879" marT="48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6127">
                <a:tc>
                  <a:txBody>
                    <a:bodyPr/>
                    <a:lstStyle/>
                    <a:p>
                      <a:pPr algn="r" fontAlgn="b"/>
                      <a:r>
                        <a:rPr lang="nb-NO" sz="9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3455.3</a:t>
                      </a:r>
                    </a:p>
                  </a:txBody>
                  <a:tcPr marL="4879" marR="4879" marT="48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6127">
                <a:tc>
                  <a:txBody>
                    <a:bodyPr/>
                    <a:lstStyle/>
                    <a:p>
                      <a:pPr algn="r" fontAlgn="b"/>
                      <a:r>
                        <a:rPr lang="hr-HR" sz="9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3454.6</a:t>
                      </a:r>
                    </a:p>
                  </a:txBody>
                  <a:tcPr marL="4879" marR="4879" marT="48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6127">
                <a:tc>
                  <a:txBody>
                    <a:bodyPr/>
                    <a:lstStyle/>
                    <a:p>
                      <a:pPr algn="r" fontAlgn="b"/>
                      <a:r>
                        <a:rPr lang="hr-H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3454.5</a:t>
                      </a:r>
                    </a:p>
                  </a:txBody>
                  <a:tcPr marL="4879" marR="4879" marT="48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6127">
                <a:tc>
                  <a:txBody>
                    <a:bodyPr/>
                    <a:lstStyle/>
                    <a:p>
                      <a:pPr algn="r" fontAlgn="b"/>
                      <a:r>
                        <a:rPr lang="hr-H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3454.2</a:t>
                      </a:r>
                    </a:p>
                  </a:txBody>
                  <a:tcPr marL="4879" marR="4879" marT="48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6127">
                <a:tc>
                  <a:txBody>
                    <a:bodyPr/>
                    <a:lstStyle/>
                    <a:p>
                      <a:pPr algn="r" fontAlgn="b"/>
                      <a:r>
                        <a:rPr lang="hr-HR" sz="9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3453.9</a:t>
                      </a:r>
                    </a:p>
                  </a:txBody>
                  <a:tcPr marL="4879" marR="4879" marT="48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6127">
                <a:tc>
                  <a:txBody>
                    <a:bodyPr/>
                    <a:lstStyle/>
                    <a:p>
                      <a:pPr algn="r" fontAlgn="b"/>
                      <a:r>
                        <a:rPr lang="hr-HR" sz="9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3454.7</a:t>
                      </a:r>
                    </a:p>
                  </a:txBody>
                  <a:tcPr marL="4879" marR="4879" marT="48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6127">
                <a:tc>
                  <a:txBody>
                    <a:bodyPr/>
                    <a:lstStyle/>
                    <a:p>
                      <a:pPr algn="r" fontAlgn="b"/>
                      <a:r>
                        <a:rPr lang="hr-HR" sz="9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3454.6</a:t>
                      </a:r>
                    </a:p>
                  </a:txBody>
                  <a:tcPr marL="4879" marR="4879" marT="48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6127">
                <a:tc>
                  <a:txBody>
                    <a:bodyPr/>
                    <a:lstStyle/>
                    <a:p>
                      <a:pPr algn="r" fontAlgn="b"/>
                      <a:r>
                        <a:rPr lang="hr-HR" sz="9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3453.5</a:t>
                      </a:r>
                    </a:p>
                  </a:txBody>
                  <a:tcPr marL="4879" marR="4879" marT="48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6127">
                <a:tc>
                  <a:txBody>
                    <a:bodyPr/>
                    <a:lstStyle/>
                    <a:p>
                      <a:pPr algn="r" fontAlgn="b"/>
                      <a:r>
                        <a:rPr lang="hr-HR" sz="9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3453.7</a:t>
                      </a:r>
                    </a:p>
                  </a:txBody>
                  <a:tcPr marL="4879" marR="4879" marT="48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6127">
                <a:tc>
                  <a:txBody>
                    <a:bodyPr/>
                    <a:lstStyle/>
                    <a:p>
                      <a:pPr algn="r" fontAlgn="b"/>
                      <a:r>
                        <a:rPr lang="hr-HR" sz="9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3453.9</a:t>
                      </a:r>
                    </a:p>
                  </a:txBody>
                  <a:tcPr marL="4879" marR="4879" marT="48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6127">
                <a:tc>
                  <a:txBody>
                    <a:bodyPr/>
                    <a:lstStyle/>
                    <a:p>
                      <a:pPr algn="r" fontAlgn="b"/>
                      <a:r>
                        <a:rPr lang="nb-NO" sz="9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3455.2</a:t>
                      </a:r>
                    </a:p>
                  </a:txBody>
                  <a:tcPr marL="4879" marR="4879" marT="48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6127">
                <a:tc>
                  <a:txBody>
                    <a:bodyPr/>
                    <a:lstStyle/>
                    <a:p>
                      <a:pPr algn="r" fontAlgn="b"/>
                      <a:r>
                        <a:rPr lang="hr-HR" sz="9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3454.9</a:t>
                      </a:r>
                    </a:p>
                  </a:txBody>
                  <a:tcPr marL="4879" marR="4879" marT="48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6127">
                <a:tc>
                  <a:txBody>
                    <a:bodyPr/>
                    <a:lstStyle/>
                    <a:p>
                      <a:pPr algn="r" fontAlgn="b"/>
                      <a:r>
                        <a:rPr lang="hr-H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3454.7</a:t>
                      </a:r>
                    </a:p>
                  </a:txBody>
                  <a:tcPr marL="4879" marR="4879" marT="48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4371" y="2402587"/>
            <a:ext cx="3382739" cy="40157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4371" y="2754312"/>
            <a:ext cx="3382740" cy="370719"/>
          </a:xfrm>
          <a:prstGeom prst="rect">
            <a:avLst/>
          </a:prstGeom>
        </p:spPr>
      </p:pic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936194"/>
              </p:ext>
            </p:extLst>
          </p:nvPr>
        </p:nvGraphicFramePr>
        <p:xfrm>
          <a:off x="8159613" y="960879"/>
          <a:ext cx="310746" cy="3590924"/>
        </p:xfrm>
        <a:graphic>
          <a:graphicData uri="http://schemas.openxmlformats.org/drawingml/2006/table">
            <a:tbl>
              <a:tblPr/>
              <a:tblGrid>
                <a:gridCol w="310746"/>
              </a:tblGrid>
              <a:tr h="188996"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463</a:t>
                      </a:r>
                    </a:p>
                  </a:txBody>
                  <a:tcPr marL="5906" marR="5906" marT="59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8996"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892</a:t>
                      </a:r>
                    </a:p>
                  </a:txBody>
                  <a:tcPr marL="5906" marR="5906" marT="59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8996"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467</a:t>
                      </a:r>
                    </a:p>
                  </a:txBody>
                  <a:tcPr marL="5906" marR="5906" marT="59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8996"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1295</a:t>
                      </a:r>
                    </a:p>
                  </a:txBody>
                  <a:tcPr marL="5906" marR="5906" marT="59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8996"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1058</a:t>
                      </a:r>
                    </a:p>
                  </a:txBody>
                  <a:tcPr marL="5906" marR="5906" marT="59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8996"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552</a:t>
                      </a:r>
                    </a:p>
                  </a:txBody>
                  <a:tcPr marL="5906" marR="5906" marT="59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899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603</a:t>
                      </a:r>
                    </a:p>
                  </a:txBody>
                  <a:tcPr marL="5906" marR="5906" marT="59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899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691</a:t>
                      </a:r>
                    </a:p>
                  </a:txBody>
                  <a:tcPr marL="5906" marR="5906" marT="59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8996"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763</a:t>
                      </a:r>
                    </a:p>
                  </a:txBody>
                  <a:tcPr marL="5906" marR="5906" marT="59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8996"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542</a:t>
                      </a:r>
                    </a:p>
                  </a:txBody>
                  <a:tcPr marL="5906" marR="5906" marT="59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8996">
                <a:tc>
                  <a:txBody>
                    <a:bodyPr/>
                    <a:lstStyle/>
                    <a:p>
                      <a:pPr algn="r" fontAlgn="b"/>
                      <a:r>
                        <a:rPr lang="uk-UA" sz="11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391</a:t>
                      </a:r>
                    </a:p>
                  </a:txBody>
                  <a:tcPr marL="5906" marR="5906" marT="59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8996">
                <a:tc>
                  <a:txBody>
                    <a:bodyPr/>
                    <a:lstStyle/>
                    <a:p>
                      <a:pPr algn="r" fontAlgn="b"/>
                      <a:r>
                        <a:rPr lang="uk-U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399</a:t>
                      </a:r>
                    </a:p>
                  </a:txBody>
                  <a:tcPr marL="5906" marR="5906" marT="59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899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354</a:t>
                      </a:r>
                    </a:p>
                  </a:txBody>
                  <a:tcPr marL="5906" marR="5906" marT="59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8996"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578</a:t>
                      </a:r>
                    </a:p>
                  </a:txBody>
                  <a:tcPr marL="5906" marR="5906" marT="59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8996">
                <a:tc>
                  <a:txBody>
                    <a:bodyPr/>
                    <a:lstStyle/>
                    <a:p>
                      <a:pPr algn="r" fontAlgn="b"/>
                      <a:r>
                        <a:rPr lang="uk-UA" sz="11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377</a:t>
                      </a:r>
                    </a:p>
                  </a:txBody>
                  <a:tcPr marL="5906" marR="5906" marT="59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8996"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523</a:t>
                      </a:r>
                    </a:p>
                  </a:txBody>
                  <a:tcPr marL="5906" marR="5906" marT="59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8996"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281</a:t>
                      </a:r>
                    </a:p>
                  </a:txBody>
                  <a:tcPr marL="5906" marR="5906" marT="59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899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430</a:t>
                      </a:r>
                    </a:p>
                  </a:txBody>
                  <a:tcPr marL="5906" marR="5906" marT="59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8996"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232</a:t>
                      </a:r>
                    </a:p>
                  </a:txBody>
                  <a:tcPr marL="5906" marR="5906" marT="59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786622"/>
              </p:ext>
            </p:extLst>
          </p:nvPr>
        </p:nvGraphicFramePr>
        <p:xfrm>
          <a:off x="8671289" y="960879"/>
          <a:ext cx="383898" cy="3590924"/>
        </p:xfrm>
        <a:graphic>
          <a:graphicData uri="http://schemas.openxmlformats.org/drawingml/2006/table">
            <a:tbl>
              <a:tblPr/>
              <a:tblGrid>
                <a:gridCol w="383898"/>
              </a:tblGrid>
              <a:tr h="188996"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-6.37</a:t>
                      </a:r>
                    </a:p>
                  </a:txBody>
                  <a:tcPr marL="5906" marR="5906" marT="59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8996"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-6.49</a:t>
                      </a:r>
                    </a:p>
                  </a:txBody>
                  <a:tcPr marL="5906" marR="5906" marT="59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8996"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-6.46</a:t>
                      </a:r>
                    </a:p>
                  </a:txBody>
                  <a:tcPr marL="5906" marR="5906" marT="59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8996"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-7.16</a:t>
                      </a:r>
                    </a:p>
                  </a:txBody>
                  <a:tcPr marL="5906" marR="5906" marT="59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8996"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-7.55</a:t>
                      </a:r>
                    </a:p>
                  </a:txBody>
                  <a:tcPr marL="5906" marR="5906" marT="59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8996"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-7.72</a:t>
                      </a:r>
                    </a:p>
                  </a:txBody>
                  <a:tcPr marL="5906" marR="5906" marT="59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8996"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-7.84</a:t>
                      </a:r>
                    </a:p>
                  </a:txBody>
                  <a:tcPr marL="5906" marR="5906" marT="59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8996"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-7.79</a:t>
                      </a:r>
                    </a:p>
                  </a:txBody>
                  <a:tcPr marL="5906" marR="5906" marT="59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8996"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-7.47</a:t>
                      </a:r>
                    </a:p>
                  </a:txBody>
                  <a:tcPr marL="5906" marR="5906" marT="59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8996"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-7.25</a:t>
                      </a:r>
                    </a:p>
                  </a:txBody>
                  <a:tcPr marL="5906" marR="5906" marT="59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8996"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-7.06</a:t>
                      </a:r>
                    </a:p>
                  </a:txBody>
                  <a:tcPr marL="5906" marR="5906" marT="59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8996"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-6.83</a:t>
                      </a:r>
                    </a:p>
                  </a:txBody>
                  <a:tcPr marL="5906" marR="5906" marT="59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8996"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-6.6</a:t>
                      </a:r>
                    </a:p>
                  </a:txBody>
                  <a:tcPr marL="5906" marR="5906" marT="59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8996"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-6.37</a:t>
                      </a:r>
                    </a:p>
                  </a:txBody>
                  <a:tcPr marL="5906" marR="5906" marT="59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8996"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-6.05</a:t>
                      </a:r>
                    </a:p>
                  </a:txBody>
                  <a:tcPr marL="5906" marR="5906" marT="59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8996"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-5.75</a:t>
                      </a:r>
                    </a:p>
                  </a:txBody>
                  <a:tcPr marL="5906" marR="5906" marT="59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8996"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-5.53</a:t>
                      </a:r>
                    </a:p>
                  </a:txBody>
                  <a:tcPr marL="5906" marR="5906" marT="59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8996"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-5.29</a:t>
                      </a:r>
                    </a:p>
                  </a:txBody>
                  <a:tcPr marL="5906" marR="5906" marT="59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8996"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-5.01</a:t>
                      </a:r>
                    </a:p>
                  </a:txBody>
                  <a:tcPr marL="5906" marR="5906" marT="59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cxnSp>
        <p:nvCxnSpPr>
          <p:cNvPr id="27" name="Curved Connector 26"/>
          <p:cNvCxnSpPr>
            <a:endCxn id="16" idx="0"/>
          </p:cNvCxnSpPr>
          <p:nvPr/>
        </p:nvCxnSpPr>
        <p:spPr>
          <a:xfrm flipV="1">
            <a:off x="6517110" y="960882"/>
            <a:ext cx="1210722" cy="906125"/>
          </a:xfrm>
          <a:prstGeom prst="curvedConnector4">
            <a:avLst>
              <a:gd name="adj1" fmla="val 41748"/>
              <a:gd name="adj2" fmla="val 125228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endCxn id="22" idx="0"/>
          </p:cNvCxnSpPr>
          <p:nvPr/>
        </p:nvCxnSpPr>
        <p:spPr>
          <a:xfrm flipV="1">
            <a:off x="6517110" y="960879"/>
            <a:ext cx="1797876" cy="1795462"/>
          </a:xfrm>
          <a:prstGeom prst="curvedConnector4">
            <a:avLst>
              <a:gd name="adj1" fmla="val 45679"/>
              <a:gd name="adj2" fmla="val 112732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21" idx="3"/>
            <a:endCxn id="23" idx="0"/>
          </p:cNvCxnSpPr>
          <p:nvPr/>
        </p:nvCxnSpPr>
        <p:spPr>
          <a:xfrm flipV="1">
            <a:off x="6517111" y="960879"/>
            <a:ext cx="2346127" cy="1978793"/>
          </a:xfrm>
          <a:prstGeom prst="curvedConnector4">
            <a:avLst>
              <a:gd name="adj1" fmla="val 45909"/>
              <a:gd name="adj2" fmla="val 111552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343172"/>
              </p:ext>
            </p:extLst>
          </p:nvPr>
        </p:nvGraphicFramePr>
        <p:xfrm>
          <a:off x="1475237" y="3289934"/>
          <a:ext cx="2255500" cy="4686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3875"/>
                <a:gridCol w="563875"/>
                <a:gridCol w="563875"/>
                <a:gridCol w="563875"/>
              </a:tblGrid>
              <a:tr h="468618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prst="coolSlant"/>
                      <a:lightRig rig="flood" dir="t"/>
                    </a:cell3D>
                  </a:tcPr>
                </a:tc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349143"/>
              </p:ext>
            </p:extLst>
          </p:nvPr>
        </p:nvGraphicFramePr>
        <p:xfrm>
          <a:off x="2140238" y="3382469"/>
          <a:ext cx="2255500" cy="4686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3875"/>
                <a:gridCol w="563875"/>
                <a:gridCol w="563875"/>
                <a:gridCol w="563875"/>
              </a:tblGrid>
              <a:tr h="468618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prst="coolSlant"/>
                      <a:lightRig rig="flood" dir="t"/>
                    </a:cell3D>
                  </a:tcPr>
                </a:tc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794633"/>
              </p:ext>
            </p:extLst>
          </p:nvPr>
        </p:nvGraphicFramePr>
        <p:xfrm>
          <a:off x="2799143" y="3470622"/>
          <a:ext cx="2255500" cy="4686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3875"/>
                <a:gridCol w="563875"/>
                <a:gridCol w="563875"/>
                <a:gridCol w="563875"/>
              </a:tblGrid>
              <a:tr h="468618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prst="coolSlant"/>
                      <a:lightRig rig="flood" dir="t"/>
                    </a:cell3D>
                  </a:tcPr>
                </a:tc>
              </a:tr>
            </a:tbl>
          </a:graphicData>
        </a:graphic>
      </p:graphicFrame>
      <p:cxnSp>
        <p:nvCxnSpPr>
          <p:cNvPr id="39" name="Curved Connector 38"/>
          <p:cNvCxnSpPr>
            <a:endCxn id="35" idx="1"/>
          </p:cNvCxnSpPr>
          <p:nvPr/>
        </p:nvCxnSpPr>
        <p:spPr>
          <a:xfrm rot="16200000" flipH="1">
            <a:off x="1015961" y="3064967"/>
            <a:ext cx="444430" cy="47412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328524" y="4308822"/>
            <a:ext cx="1183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Microsoft YaHei" charset="-122"/>
                <a:ea typeface="Microsoft YaHei" charset="-122"/>
                <a:cs typeface="Microsoft YaHei" charset="-122"/>
              </a:rPr>
              <a:t>1xm</a:t>
            </a:r>
            <a:r>
              <a:rPr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池化</a:t>
            </a:r>
            <a:endParaRPr lang="en-US" dirty="0"/>
          </a:p>
        </p:txBody>
      </p:sp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184861"/>
              </p:ext>
            </p:extLst>
          </p:nvPr>
        </p:nvGraphicFramePr>
        <p:xfrm>
          <a:off x="5076376" y="4246828"/>
          <a:ext cx="1127750" cy="4686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3875"/>
                <a:gridCol w="563875"/>
              </a:tblGrid>
              <a:tr h="468618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prst="coolSlant"/>
                      <a:lightRig rig="flood" dir="t"/>
                    </a:cell3D>
                  </a:tcPr>
                </a:tc>
              </a:tr>
            </a:tbl>
          </a:graphicData>
        </a:graphic>
      </p:graphicFrame>
      <p:sp>
        <p:nvSpPr>
          <p:cNvPr id="42" name="Right Arrow 41"/>
          <p:cNvSpPr/>
          <p:nvPr/>
        </p:nvSpPr>
        <p:spPr>
          <a:xfrm>
            <a:off x="4145280" y="4308822"/>
            <a:ext cx="463296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925938"/>
              </p:ext>
            </p:extLst>
          </p:nvPr>
        </p:nvGraphicFramePr>
        <p:xfrm>
          <a:off x="1475251" y="4259179"/>
          <a:ext cx="2255500" cy="4686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3875"/>
                <a:gridCol w="563875"/>
                <a:gridCol w="563875"/>
                <a:gridCol w="563875"/>
              </a:tblGrid>
              <a:tr h="468618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prst="coolSlant"/>
                      <a:lightRig rig="flood" dir="t"/>
                    </a:cell3D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254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222" y="65342"/>
            <a:ext cx="8229600" cy="742950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基于卷积的股票预测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通道设计</a:t>
            </a:r>
            <a:endParaRPr 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736" y="808292"/>
            <a:ext cx="6242304" cy="2125141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866364"/>
              </p:ext>
            </p:extLst>
          </p:nvPr>
        </p:nvGraphicFramePr>
        <p:xfrm>
          <a:off x="3377189" y="3541260"/>
          <a:ext cx="5041872" cy="331726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560208"/>
                <a:gridCol w="560208"/>
                <a:gridCol w="560208"/>
                <a:gridCol w="560208"/>
                <a:gridCol w="560208"/>
                <a:gridCol w="560208"/>
                <a:gridCol w="560208"/>
                <a:gridCol w="560208"/>
                <a:gridCol w="560208"/>
              </a:tblGrid>
              <a:tr h="331726">
                <a:tc>
                  <a:txBody>
                    <a:bodyPr/>
                    <a:lstStyle/>
                    <a:p>
                      <a:r>
                        <a:rPr lang="en-US" altLang="zh-CN" sz="10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3465.3</a:t>
                      </a:r>
                      <a:endParaRPr lang="en-US" sz="1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3455.6</a:t>
                      </a:r>
                      <a:endParaRPr lang="en-US" sz="1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3462.5</a:t>
                      </a:r>
                      <a:endParaRPr lang="en-US" sz="1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3463.2</a:t>
                      </a:r>
                      <a:endParaRPr lang="en-US" sz="1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3453.7</a:t>
                      </a:r>
                      <a:endParaRPr lang="en-US" sz="1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3454.6</a:t>
                      </a:r>
                      <a:endParaRPr lang="en-US" sz="1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3453.7</a:t>
                      </a:r>
                      <a:endParaRPr lang="en-US" sz="1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3454.5</a:t>
                      </a:r>
                      <a:endParaRPr lang="en-US" sz="1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3456.8</a:t>
                      </a:r>
                      <a:endParaRPr lang="en-US" sz="1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T="0" marB="0" anchor="ctr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362936"/>
              </p:ext>
            </p:extLst>
          </p:nvPr>
        </p:nvGraphicFramePr>
        <p:xfrm>
          <a:off x="3651509" y="3990591"/>
          <a:ext cx="5041872" cy="331726"/>
        </p:xfrm>
        <a:graphic>
          <a:graphicData uri="http://schemas.openxmlformats.org/drawingml/2006/table">
            <a:tbl>
              <a:tblPr firstRow="1" bandRow="1">
                <a:tableStyleId>{E269D01E-BC32-4049-B463-5C60D7B0CCD2}</a:tableStyleId>
              </a:tblPr>
              <a:tblGrid>
                <a:gridCol w="560208"/>
                <a:gridCol w="560208"/>
                <a:gridCol w="560208"/>
                <a:gridCol w="560208"/>
                <a:gridCol w="560208"/>
                <a:gridCol w="560208"/>
                <a:gridCol w="560208"/>
                <a:gridCol w="560208"/>
                <a:gridCol w="560208"/>
              </a:tblGrid>
              <a:tr h="331726">
                <a:tc>
                  <a:txBody>
                    <a:bodyPr/>
                    <a:lstStyle/>
                    <a:p>
                      <a:r>
                        <a:rPr lang="en-US" altLang="zh-CN" sz="10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465</a:t>
                      </a:r>
                      <a:endParaRPr lang="en-US" sz="1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345</a:t>
                      </a:r>
                      <a:endParaRPr lang="en-US" sz="1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346</a:t>
                      </a:r>
                      <a:endParaRPr lang="en-US" sz="1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246</a:t>
                      </a:r>
                      <a:endParaRPr lang="en-US" sz="1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453</a:t>
                      </a:r>
                      <a:endParaRPr lang="en-US" sz="1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346</a:t>
                      </a:r>
                      <a:endParaRPr lang="en-US" sz="1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357</a:t>
                      </a:r>
                      <a:endParaRPr lang="en-US" sz="1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455</a:t>
                      </a:r>
                      <a:endParaRPr lang="en-US" sz="1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358</a:t>
                      </a:r>
                      <a:endParaRPr lang="en-US" sz="1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T="0" marB="0" anchor="ctr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723172"/>
              </p:ext>
            </p:extLst>
          </p:nvPr>
        </p:nvGraphicFramePr>
        <p:xfrm>
          <a:off x="4041653" y="4459481"/>
          <a:ext cx="5041872" cy="331726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560208"/>
                <a:gridCol w="560208"/>
                <a:gridCol w="560208"/>
                <a:gridCol w="560208"/>
                <a:gridCol w="560208"/>
                <a:gridCol w="560208"/>
                <a:gridCol w="560208"/>
                <a:gridCol w="560208"/>
                <a:gridCol w="560208"/>
              </a:tblGrid>
              <a:tr h="331726">
                <a:tc>
                  <a:txBody>
                    <a:bodyPr/>
                    <a:lstStyle/>
                    <a:p>
                      <a:r>
                        <a:rPr lang="en-US" altLang="zh-CN" sz="10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365.3</a:t>
                      </a:r>
                      <a:endParaRPr lang="en-US" sz="1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355.6</a:t>
                      </a:r>
                      <a:endParaRPr lang="en-US" sz="1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362.4</a:t>
                      </a:r>
                      <a:endParaRPr lang="en-US" sz="1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343.2</a:t>
                      </a:r>
                      <a:endParaRPr lang="en-US" sz="1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345.8</a:t>
                      </a:r>
                      <a:endParaRPr lang="en-US" sz="1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345.3</a:t>
                      </a:r>
                      <a:endParaRPr lang="en-US" sz="1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453.7</a:t>
                      </a:r>
                      <a:endParaRPr lang="en-US" sz="1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354.9</a:t>
                      </a:r>
                      <a:endParaRPr lang="en-US" sz="1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1000" cap="none" spc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345.4</a:t>
                      </a:r>
                      <a:endParaRPr lang="en-US" sz="1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T="0" marB="0" anchor="ctr"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656" y="1011935"/>
            <a:ext cx="1773685" cy="1677657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651256"/>
              </p:ext>
            </p:extLst>
          </p:nvPr>
        </p:nvGraphicFramePr>
        <p:xfrm>
          <a:off x="560246" y="3588500"/>
          <a:ext cx="2255500" cy="4686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3875"/>
                <a:gridCol w="563875"/>
                <a:gridCol w="563875"/>
                <a:gridCol w="563875"/>
              </a:tblGrid>
              <a:tr h="468618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prst="coolSlant"/>
                      <a:lightRig rig="flood" dir="t"/>
                    </a:cell3D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prst="coolSlant"/>
                      <a:lightRig rig="flood" dir="t"/>
                    </a:cell3D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prst="coolSlant"/>
                      <a:lightRig rig="flood" dir="t"/>
                    </a:cell3D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prst="coolSlant"/>
                      <a:lightRig rig="flood" dir="t"/>
                    </a:cell3D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946273"/>
              </p:ext>
            </p:extLst>
          </p:nvPr>
        </p:nvGraphicFramePr>
        <p:xfrm>
          <a:off x="377656" y="3914986"/>
          <a:ext cx="2255500" cy="468618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563875"/>
                <a:gridCol w="563875"/>
                <a:gridCol w="563875"/>
                <a:gridCol w="563875"/>
              </a:tblGrid>
              <a:tr h="468618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accent3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accent3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accent3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accent3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006793"/>
              </p:ext>
            </p:extLst>
          </p:nvPr>
        </p:nvGraphicFramePr>
        <p:xfrm>
          <a:off x="128543" y="4309140"/>
          <a:ext cx="2255500" cy="4686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3875"/>
                <a:gridCol w="563875"/>
                <a:gridCol w="563875"/>
                <a:gridCol w="563875"/>
              </a:tblGrid>
              <a:tr h="468618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prst="coolSlant"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prst="coolSlant"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prst="coolSlant"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0" marB="0">
                    <a:cell3D prstMaterial="dkEdge">
                      <a:bevel prst="coolSlant"/>
                      <a:lightRig rig="flood" dir="t"/>
                    </a:cell3D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695805" y="2601113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普通通道</a:t>
            </a:r>
            <a:endParaRPr lang="en-US" sz="1400" dirty="0"/>
          </a:p>
        </p:txBody>
      </p:sp>
      <p:sp>
        <p:nvSpPr>
          <p:cNvPr id="14" name="Down Arrow 13"/>
          <p:cNvSpPr/>
          <p:nvPr/>
        </p:nvSpPr>
        <p:spPr>
          <a:xfrm>
            <a:off x="1097280" y="3061052"/>
            <a:ext cx="408126" cy="43261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urved Connector 15"/>
          <p:cNvCxnSpPr>
            <a:stCxn id="10" idx="3"/>
            <a:endCxn id="5" idx="1"/>
          </p:cNvCxnSpPr>
          <p:nvPr/>
        </p:nvCxnSpPr>
        <p:spPr>
          <a:xfrm flipV="1">
            <a:off x="2815746" y="3707123"/>
            <a:ext cx="561443" cy="11568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11" idx="3"/>
            <a:endCxn id="6" idx="1"/>
          </p:cNvCxnSpPr>
          <p:nvPr/>
        </p:nvCxnSpPr>
        <p:spPr>
          <a:xfrm>
            <a:off x="2633156" y="4149295"/>
            <a:ext cx="1018353" cy="7159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2" idx="3"/>
            <a:endCxn id="7" idx="1"/>
          </p:cNvCxnSpPr>
          <p:nvPr/>
        </p:nvCxnSpPr>
        <p:spPr>
          <a:xfrm>
            <a:off x="2384043" y="4543449"/>
            <a:ext cx="1657610" cy="81895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Up-Down Arrow 24"/>
          <p:cNvSpPr/>
          <p:nvPr/>
        </p:nvSpPr>
        <p:spPr>
          <a:xfrm>
            <a:off x="5181600" y="2755755"/>
            <a:ext cx="377952" cy="703914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481232" y="3290078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一维通道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5461714" y="2985902"/>
            <a:ext cx="19800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相似指标作为不同通道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4548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815" y="84510"/>
            <a:ext cx="8229600" cy="742950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基于卷积的股票预测效果</a:t>
            </a:r>
            <a:endParaRPr 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4948"/>
            <a:ext cx="9144000" cy="24137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3310" y="891135"/>
            <a:ext cx="2170787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数据条数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6000+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q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训练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Epoch:10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q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网络层数：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62272" y="827460"/>
            <a:ext cx="4279392" cy="1526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优化空间：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增加信息量（大数据方面）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调整网络结构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实际交易风险控制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246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67B0DD-3901-43E2-B383-F0710AB127CE}" type="slidenum">
              <a:rPr lang="zh-CN" altLang="en-US" smtClean="0"/>
              <a:pPr>
                <a:defRPr/>
              </a:pPr>
              <a:t>45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4779964"/>
            <a:ext cx="9144000" cy="36353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anchor="ctr"/>
          <a:lstStyle/>
          <a:p>
            <a:pPr algn="ctr">
              <a:defRPr/>
            </a:pPr>
            <a:endParaRPr kumimoji="0" lang="zh-CN" altLang="en-US"/>
          </a:p>
        </p:txBody>
      </p:sp>
      <p:pic>
        <p:nvPicPr>
          <p:cNvPr id="5" name="Picture 20" descr="thankyo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6417" y="746407"/>
            <a:ext cx="4744596" cy="318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2827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3" y="361950"/>
            <a:ext cx="7972425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 descr="https://gss1.bdstatic.com/-vo3dSag_xI4khGkpoWK1HF6hhy/baike/w%3D268%3Bg%3D0/sign=2ca297eb257f9e2f70351a0e270b8e19/35a85edf8db1cb13c47d191edf54564e92584ba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3095624"/>
            <a:ext cx="2552700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gss2.bdstatic.com/9fo3dSag_xI4khGkpoWK1HF6hhy/baike/s%3D143/sign=ab6317f1b251f819f525074ee9b54a76/54fbb2fb43166d22dd3b844e442309f79152d29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333" y="1044071"/>
            <a:ext cx="1362075" cy="38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https://img2018.cnblogs.com/blog/1235843/201809/1235843-20180919090658278-895277832.gif"/>
          <p:cNvPicPr>
            <a:picLocks noChangeAspect="1" noChangeArrowheads="1" noCrop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95624"/>
            <a:ext cx="2533920" cy="253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31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285750"/>
            <a:ext cx="8639175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90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LeNet</a:t>
            </a:r>
            <a:r>
              <a:rPr kumimoji="1" lang="zh-CN" altLang="en-US" dirty="0" smtClean="0"/>
              <a:t>框架</a:t>
            </a:r>
            <a:endParaRPr kumimoji="1" lang="zh-CN" altLang="en-US" dirty="0"/>
          </a:p>
        </p:txBody>
      </p:sp>
      <p:pic>
        <p:nvPicPr>
          <p:cNvPr id="5" name="图片 4" descr="屏幕快照 2017-05-16 下午11.57.17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7" y="1143000"/>
            <a:ext cx="8177116" cy="1746369"/>
          </a:xfrm>
          <a:prstGeom prst="rect">
            <a:avLst/>
          </a:prstGeom>
        </p:spPr>
      </p:pic>
      <p:pic>
        <p:nvPicPr>
          <p:cNvPr id="6" name="图片 5" descr="屏幕快照 2017-05-17 上午8.59.12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320" y="400050"/>
            <a:ext cx="1394847" cy="1143000"/>
          </a:xfrm>
          <a:prstGeom prst="rect">
            <a:avLst/>
          </a:prstGeom>
        </p:spPr>
      </p:pic>
      <p:pic>
        <p:nvPicPr>
          <p:cNvPr id="7" name="图片 6" descr="屏幕快照 2017-05-17 上午9.28.00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198812"/>
            <a:ext cx="2859049" cy="173831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746501" y="3114501"/>
            <a:ext cx="50799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2"/>
              </a:buClr>
            </a:pPr>
            <a:endParaRPr lang="en-US" altLang="zh-CN" dirty="0" smtClean="0"/>
          </a:p>
          <a:p>
            <a:pPr marL="285750" indent="-285750">
              <a:buClr>
                <a:schemeClr val="tx2"/>
              </a:buClr>
              <a:buFont typeface="Wingdings" charset="2"/>
              <a:buChar char="n"/>
            </a:pPr>
            <a:r>
              <a:rPr lang="en-US" altLang="zh-CN" dirty="0" smtClean="0"/>
              <a:t>1998</a:t>
            </a:r>
            <a:r>
              <a:rPr lang="zh-CN" altLang="en-US" dirty="0"/>
              <a:t>年，</a:t>
            </a:r>
            <a:r>
              <a:rPr lang="en-US" altLang="zh-CN" dirty="0" err="1"/>
              <a:t>LeCun</a:t>
            </a:r>
            <a:r>
              <a:rPr lang="zh-CN" altLang="en-US" dirty="0"/>
              <a:t>提出</a:t>
            </a:r>
            <a:r>
              <a:rPr lang="en-US" altLang="zh-CN" dirty="0" err="1"/>
              <a:t>LeNet</a:t>
            </a:r>
            <a:r>
              <a:rPr lang="zh-CN" altLang="en-US" dirty="0"/>
              <a:t>，并成功应用于美国手写数字识别</a:t>
            </a:r>
            <a:r>
              <a:rPr lang="zh-CN" altLang="en-US" dirty="0" smtClean="0"/>
              <a:t>。测试误差小于</a:t>
            </a:r>
            <a:r>
              <a:rPr lang="en-US" altLang="zh-CN" dirty="0" smtClean="0"/>
              <a:t>1%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285750" indent="-285750">
              <a:buClr>
                <a:schemeClr val="tx2"/>
              </a:buClr>
              <a:buFont typeface="Wingdings" charset="2"/>
              <a:buChar char="n"/>
            </a:pPr>
            <a:endParaRPr lang="en-US" altLang="zh-CN" dirty="0"/>
          </a:p>
          <a:p>
            <a:pPr marL="285750" indent="-285750">
              <a:buClr>
                <a:schemeClr val="tx2"/>
              </a:buClr>
              <a:buFont typeface="Wingdings" charset="2"/>
              <a:buChar char="n"/>
            </a:pPr>
            <a:r>
              <a:rPr lang="zh-CN" altLang="en-US" dirty="0" smtClean="0"/>
              <a:t>麻雀虽</a:t>
            </a:r>
            <a:r>
              <a:rPr lang="zh-CN" altLang="en-US" dirty="0"/>
              <a:t>小，但五脏俱全，卷积层、</a:t>
            </a:r>
            <a:r>
              <a:rPr lang="en-US" altLang="zh-CN" dirty="0"/>
              <a:t>pooling</a:t>
            </a:r>
            <a:r>
              <a:rPr lang="zh-CN" altLang="en-US" dirty="0"/>
              <a:t>层、全连接层，这些都是现代</a:t>
            </a:r>
            <a:r>
              <a:rPr lang="en-US" altLang="zh-CN" dirty="0"/>
              <a:t>CNN</a:t>
            </a:r>
            <a:r>
              <a:rPr lang="zh-CN" altLang="en-US" dirty="0"/>
              <a:t>网络的基本组件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285750" indent="-285750">
              <a:buClr>
                <a:schemeClr val="tx2"/>
              </a:buClr>
              <a:buFont typeface="Wingdings" charset="2"/>
              <a:buChar char="n"/>
            </a:pPr>
            <a:endParaRPr lang="en-US" altLang="zh-CN" dirty="0"/>
          </a:p>
          <a:p>
            <a:pPr marL="285750" indent="-285750">
              <a:buClr>
                <a:schemeClr val="tx2"/>
              </a:buClr>
              <a:buFont typeface="Wingdings" charset="2"/>
              <a:buChar char="n"/>
            </a:pP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7864602" y="1647051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/>
              <a:t>LeCun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112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571500"/>
            <a:ext cx="798195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843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590550"/>
            <a:ext cx="779145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087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清晰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清晰.thmx</Template>
  <TotalTime>1233</TotalTime>
  <Words>1741</Words>
  <Application>Microsoft Office PowerPoint</Application>
  <PresentationFormat>全屏显示(16:9)</PresentationFormat>
  <Paragraphs>260</Paragraphs>
  <Slides>45</Slides>
  <Notes>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46" baseType="lpstr">
      <vt:lpstr>清晰</vt:lpstr>
      <vt:lpstr>PowerPoint 演示文稿</vt:lpstr>
      <vt:lpstr>目标检测</vt:lpstr>
      <vt:lpstr>PowerPoint 演示文稿</vt:lpstr>
      <vt:lpstr>PowerPoint 演示文稿</vt:lpstr>
      <vt:lpstr>PowerPoint 演示文稿</vt:lpstr>
      <vt:lpstr>PowerPoint 演示文稿</vt:lpstr>
      <vt:lpstr>LeNet框架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一个完整的CNN</vt:lpstr>
      <vt:lpstr>基本单元—输入层</vt:lpstr>
      <vt:lpstr>PowerPoint 演示文稿</vt:lpstr>
      <vt:lpstr>基本单元—卷积层</vt:lpstr>
      <vt:lpstr>PowerPoint 演示文稿</vt:lpstr>
      <vt:lpstr>基本单元—池化层</vt:lpstr>
      <vt:lpstr>PowerPoint 演示文稿</vt:lpstr>
      <vt:lpstr>基本单元—全连接层</vt:lpstr>
      <vt:lpstr>基本单元—可视化</vt:lpstr>
      <vt:lpstr>反向传播训练</vt:lpstr>
      <vt:lpstr>反向传播训练</vt:lpstr>
      <vt:lpstr>优化—局部最小值(local minima)</vt:lpstr>
      <vt:lpstr>优化—Gradient Descent</vt:lpstr>
      <vt:lpstr>防止过拟合—L1/L2正则化</vt:lpstr>
      <vt:lpstr>防止过拟合—Early Stopping</vt:lpstr>
      <vt:lpstr>防止过拟合—Dropout</vt:lpstr>
      <vt:lpstr>Dropout的ensemble思想</vt:lpstr>
      <vt:lpstr>CNN结构演化</vt:lpstr>
      <vt:lpstr>PowerPoint 演示文稿</vt:lpstr>
      <vt:lpstr>基于卷积的股票预测-数据预处理</vt:lpstr>
      <vt:lpstr>基于卷积的股票预测</vt:lpstr>
      <vt:lpstr>基于卷积的股票预测-卷积和池化设计</vt:lpstr>
      <vt:lpstr>基于卷积的股票预测-通道设计</vt:lpstr>
      <vt:lpstr>基于卷积的股票预测效果</vt:lpstr>
      <vt:lpstr>PowerPoint 演示文稿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卷积神经网络 Convolutional Neural Networks</dc:title>
  <dc:creator>Hua zhang</dc:creator>
  <cp:lastModifiedBy>pc</cp:lastModifiedBy>
  <cp:revision>123</cp:revision>
  <dcterms:created xsi:type="dcterms:W3CDTF">2017-05-18T06:37:02Z</dcterms:created>
  <dcterms:modified xsi:type="dcterms:W3CDTF">2019-01-16T23:49:57Z</dcterms:modified>
</cp:coreProperties>
</file>